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0" r:id="rId2"/>
    <p:sldMasterId id="2147483717" r:id="rId3"/>
    <p:sldMasterId id="2147483692" r:id="rId4"/>
    <p:sldMasterId id="2147483733" r:id="rId5"/>
    <p:sldMasterId id="2147483746" r:id="rId6"/>
  </p:sldMasterIdLst>
  <p:notesMasterIdLst>
    <p:notesMasterId r:id="rId62"/>
  </p:notesMasterIdLst>
  <p:handoutMasterIdLst>
    <p:handoutMasterId r:id="rId63"/>
  </p:handoutMasterIdLst>
  <p:sldIdLst>
    <p:sldId id="256" r:id="rId7"/>
    <p:sldId id="921" r:id="rId8"/>
    <p:sldId id="386" r:id="rId9"/>
    <p:sldId id="917" r:id="rId10"/>
    <p:sldId id="607" r:id="rId11"/>
    <p:sldId id="922" r:id="rId12"/>
    <p:sldId id="276" r:id="rId13"/>
    <p:sldId id="277" r:id="rId14"/>
    <p:sldId id="278" r:id="rId15"/>
    <p:sldId id="279" r:id="rId16"/>
    <p:sldId id="394" r:id="rId17"/>
    <p:sldId id="395" r:id="rId18"/>
    <p:sldId id="396" r:id="rId19"/>
    <p:sldId id="266" r:id="rId20"/>
    <p:sldId id="268" r:id="rId21"/>
    <p:sldId id="269" r:id="rId22"/>
    <p:sldId id="270" r:id="rId23"/>
    <p:sldId id="271" r:id="rId24"/>
    <p:sldId id="272" r:id="rId25"/>
    <p:sldId id="273" r:id="rId26"/>
    <p:sldId id="281" r:id="rId27"/>
    <p:sldId id="294" r:id="rId28"/>
    <p:sldId id="260" r:id="rId29"/>
    <p:sldId id="283" r:id="rId30"/>
    <p:sldId id="284" r:id="rId31"/>
    <p:sldId id="289" r:id="rId32"/>
    <p:sldId id="285" r:id="rId33"/>
    <p:sldId id="290" r:id="rId34"/>
    <p:sldId id="388" r:id="rId35"/>
    <p:sldId id="291" r:id="rId36"/>
    <p:sldId id="288" r:id="rId37"/>
    <p:sldId id="292" r:id="rId38"/>
    <p:sldId id="391" r:id="rId39"/>
    <p:sldId id="397" r:id="rId40"/>
    <p:sldId id="398" r:id="rId41"/>
    <p:sldId id="299" r:id="rId42"/>
    <p:sldId id="258" r:id="rId43"/>
    <p:sldId id="259" r:id="rId44"/>
    <p:sldId id="300" r:id="rId45"/>
    <p:sldId id="399" r:id="rId46"/>
    <p:sldId id="401" r:id="rId47"/>
    <p:sldId id="301" r:id="rId48"/>
    <p:sldId id="302" r:id="rId49"/>
    <p:sldId id="303" r:id="rId50"/>
    <p:sldId id="304" r:id="rId51"/>
    <p:sldId id="305" r:id="rId52"/>
    <p:sldId id="306" r:id="rId53"/>
    <p:sldId id="315" r:id="rId54"/>
    <p:sldId id="307" r:id="rId55"/>
    <p:sldId id="308" r:id="rId56"/>
    <p:sldId id="309" r:id="rId57"/>
    <p:sldId id="314" r:id="rId58"/>
    <p:sldId id="389" r:id="rId59"/>
    <p:sldId id="264" r:id="rId60"/>
    <p:sldId id="267" r:id="rId6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6B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40" autoAdjust="0"/>
    <p:restoredTop sz="86486"/>
  </p:normalViewPr>
  <p:slideViewPr>
    <p:cSldViewPr showGuides="1">
      <p:cViewPr varScale="1">
        <p:scale>
          <a:sx n="85" d="100"/>
          <a:sy n="85" d="100"/>
        </p:scale>
        <p:origin x="806" y="67"/>
      </p:cViewPr>
      <p:guideLst>
        <p:guide orient="horz" pos="2160"/>
        <p:guide pos="3839"/>
        <p:guide pos="1007"/>
      </p:guideLst>
    </p:cSldViewPr>
  </p:slideViewPr>
  <p:notesTextViewPr>
    <p:cViewPr>
      <p:scale>
        <a:sx n="110" d="100"/>
        <a:sy n="110" d="100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840" y="19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4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926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means same output</a:t>
            </a:r>
            <a:r>
              <a:rPr lang="en-US" baseline="0" dirty="0"/>
              <a:t> size as the input size.  Means we have to add pseud—pixels around the input to fill things out.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301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</a:t>
            </a:r>
            <a:r>
              <a:rPr lang="en-US" baseline="0" dirty="0"/>
              <a:t> careful:  “deep networks” generally refers to the notion of many layers.  Width of a layer is how many nodes it has.  Read your academic papers closely.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9150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want two output channels, we need two kernels.  Note, we might have 0,1,2,</a:t>
            </a:r>
            <a:r>
              <a:rPr lang="en-US" baseline="0" dirty="0"/>
              <a:t> or more inputs feeding several kernels.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208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4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489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image feature could be something like an edge detector or the orientation of the image.</a:t>
            </a:r>
            <a:r>
              <a:rPr lang="en-US" baseline="0" dirty="0"/>
              <a:t>  In classical image processing, a lot of hard work goes into manually processing images to extract features.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824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discuss</a:t>
            </a:r>
            <a:r>
              <a:rPr lang="en-US" baseline="0" dirty="0"/>
              <a:t> some of this here, but we’ll make it concrete in the notebook.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25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22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0335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more “applied” kernels, your mileage</a:t>
            </a:r>
            <a:r>
              <a:rPr lang="en-US" baseline="0" dirty="0"/>
              <a:t> might vary.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756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80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Many</a:t>
            </a:r>
            <a:r>
              <a:rPr lang="en-US" baseline="0" dirty="0"/>
              <a:t> notions of kernel in mathematics have to do with a center and a region around (and/or distances around and/or weighting by that distance).  In this case, we apply a kernel as a template over a small region of an image</a:t>
            </a:r>
            <a:endParaRPr lang="en-US" dirty="0"/>
          </a:p>
          <a:p>
            <a:r>
              <a:rPr lang="en-US" dirty="0"/>
              <a:t>Example coming </a:t>
            </a:r>
            <a:r>
              <a:rPr lang="is-IS" dirty="0"/>
              <a:t>… don’t get hung up “hand waving” 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74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build up slides here </a:t>
            </a:r>
            <a:r>
              <a:rPr lang="is-IS" dirty="0"/>
              <a:t>… there’s a nice animated</a:t>
            </a:r>
            <a:r>
              <a:rPr lang="is-IS" baseline="0" dirty="0"/>
              <a:t> gif in the notebook.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534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197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supposed to be either (1)</a:t>
            </a:r>
            <a:r>
              <a:rPr lang="en-US" baseline="0" dirty="0"/>
              <a:t> a set of kernels for RGB (red green blue) or (2) a the same for CMYK (cyan magenta yellow black)</a:t>
            </a:r>
          </a:p>
          <a:p>
            <a:endParaRPr lang="en-US" baseline="0" dirty="0"/>
          </a:p>
          <a:p>
            <a:r>
              <a:rPr lang="en-US" baseline="0" dirty="0"/>
              <a:t>For our purposes, the convolution operation can be seen as a means for combining a kernel (which we will learn the weights of by training) with inputs (either pixels from an image or outputs from a prior network layer).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80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Odd dims b/c centering</a:t>
            </a:r>
            <a:r>
              <a:rPr lang="en-US" baseline="0" dirty="0"/>
              <a:t> in even numbers is a problem and we don’t want to get into averaging/splitting between pixels.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16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Aka, if we stride bigger than 1,1 </a:t>
            </a:r>
            <a:r>
              <a:rPr lang="is-IS" dirty="0"/>
              <a:t>…. </a:t>
            </a:r>
            <a:r>
              <a:rPr lang="en-US" dirty="0"/>
              <a:t>W</a:t>
            </a:r>
            <a:r>
              <a:rPr lang="is-IS" dirty="0"/>
              <a:t>e will be “skipping</a:t>
            </a:r>
            <a:r>
              <a:rPr lang="is-IS" baseline="0" dirty="0"/>
              <a:t> over” some potential center pixels and thus we will be reducing on output.  Examples to come!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631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</a:t>
            </a:r>
            <a:r>
              <a:rPr lang="en-US" baseline="0" dirty="0"/>
              <a:t> is, the standard convolution combines the input with the kernel and doesn’t have any way of filling in the input’s “fringe” (where the kernel can’t be centered due to its shape).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58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DD507D4-66EB-5F4B-AA91-7B2F19BC95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E73B202-6B39-B10E-BB4B-1D0A3E4DC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656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D1E60-B1D1-5940-9D2E-A1841B897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5D854C-F161-854F-B488-62D468110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7AD55-57BE-7547-896E-33FA009E5716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8FE5AC-394C-B14E-AAC6-2908FF241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46F20-E294-A14C-90E7-5E876396E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6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6E7A00-0FEB-A241-9F8A-09205CE49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7AD55-57BE-7547-896E-33FA009E5716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41CFFD-85DA-FC4B-9C2B-BCF5A553F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DA4E3-A091-5849-8AD1-EB831010D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7935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5675A-6909-6543-9E09-5488B19BA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B2138-2E9C-3E40-974C-20368408C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ACF440-0ACC-6D46-BB88-6A73C97EC8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37F10-0D0E-E74F-9A54-88D40B1E1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7AD55-57BE-7547-896E-33FA009E5716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D95387-029F-614B-8BD8-C08D27067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9772D-DF2B-7F41-A601-E3BEB8D53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945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0E291-F92E-894A-938F-35EDC3D13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FEC9CF-6DCB-014A-BBCD-762BD1AEA5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352E6E-860A-3246-AB8A-9CAB16573B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86FB7A-3571-3548-A4BC-CAD72DF70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7AD55-57BE-7547-896E-33FA009E5716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0CD2BF-0602-E046-8C46-0C742177B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9EBF8E-DB47-9A4B-9F2C-5A363048A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9210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16604-742A-D84E-9EE4-4F6AD8CB1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8470D6-967C-2642-B506-B17ED23A9A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9C522-B21B-494C-9D28-AE288869B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7AD55-57BE-7547-896E-33FA009E5716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C0AA3-7317-114A-A91F-761C1B780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2C4E5D-DE65-BD40-83B0-F678AEE0F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6584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55DEFC-B044-F44F-B4D3-11A7CD7B72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04E98D-82E0-1545-B805-1EA7CC938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21C22-6B07-274F-BB62-F153458F2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7AD55-57BE-7547-896E-33FA009E5716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D132C-49AB-2540-A0DF-588823FDE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647FF-6788-C94B-8A92-6B0F52D93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393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B2D68-B788-8D84-E2BD-CA4C0AF9A3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0825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BA3A57-0C9F-FC49-7027-F302CFE47B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0825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C18A4-2B9A-0346-6DFD-D1D291643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79558-0D24-4F74-9BC9-4BA8176BD952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AF2FA4-5F63-838D-AAD8-F798A2F49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8E2DB-FE40-D491-87D8-9E9511C96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6B153-99FB-4019-9E0E-41AFE2533A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6499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504BF-4CE8-83A0-2654-FAC2938EE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FA4C4-5D1E-76D0-C45D-DE499F1B7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B443A-51CF-64AA-6CB8-57C1B2D46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79558-0D24-4F74-9BC9-4BA8176BD952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0B2F2-C04C-1354-4623-0F31E000E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35E8D-DDC2-5838-259C-D090DA37D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6B153-99FB-4019-9E0E-41AFE2533A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62776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56E44-8153-7249-3DBB-F02C851A3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24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54DF6F-5896-5AFA-534F-54A190DBD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24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15495-C553-C63F-F2AB-149AA078C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79558-0D24-4F74-9BC9-4BA8176BD952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5ADE8-209F-49D2-CFCE-C0D9CFE69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3AA5A-1744-4586-3E83-7B63A9B19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6B153-99FB-4019-9E0E-41AFE2533A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69993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CA04D-90F0-F95C-51F1-760A2E5C5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430EB-9FA4-E7E2-7DD0-0B298C2D9F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001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8E3A81-E721-CAFC-99FE-859568A6B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613" y="1825625"/>
            <a:ext cx="518001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773517-88A8-55D5-0BAF-31A43D726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79558-0D24-4F74-9BC9-4BA8176BD952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7BF115-BDA0-E4C3-AF87-23732A841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1D2BD6-F845-4D28-259D-62BD21505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6B153-99FB-4019-9E0E-41AFE2533A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230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EBA50-C499-2242-AB13-CDA3E0C31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48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67CAD-5953-1647-A879-E32367AA4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5446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EA38F-F458-4DCE-4874-27C201776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24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3A78A-1BEF-58E9-0809-7244CDB2D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62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B466A7-ED04-F943-D7F5-56F3EBD44E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62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100FE1-EA9F-DCF2-0784-D7917FA55F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3" y="1681163"/>
            <a:ext cx="51816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64F1D7-74CE-4D58-D679-0B28A61FA0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613" y="2505075"/>
            <a:ext cx="51816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CCE4DF-B6F9-0F4E-4AB2-C699915C0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79558-0D24-4F74-9BC9-4BA8176BD952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56B23D-6D99-CC91-BEA4-8AB7D9F1E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182BD4-708D-E2F4-EF46-25BCB7250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6B153-99FB-4019-9E0E-41AFE2533A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6715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B976B-61CC-D586-3A22-975B051A6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1623E8-E0EE-EF7F-0F4B-A3B0DF09C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79558-0D24-4F74-9BC9-4BA8176BD952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3676BE-B9A9-B2DB-CD81-97CF163CC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034D9-3868-C3B8-6F8A-B5F7F3165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6B153-99FB-4019-9E0E-41AFE2533A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0610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6E76AF-7DE5-015A-5152-935F2D8F8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79558-0D24-4F74-9BC9-4BA8176BD952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AB330A-1D16-A33B-E645-82B77132C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4E107-2978-DF56-0E2C-0BC667BB2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6B153-99FB-4019-9E0E-41AFE2533A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2998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3A6BA-578D-B91B-2AE4-9DC0A4903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06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50EC4-765C-BC73-4B4C-5DAFDFF37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987425"/>
            <a:ext cx="61706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8E28E-CE85-CD0F-FFC2-702AEB2CEB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06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ABC12-5B48-5ECF-3C35-C884DC09A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79558-0D24-4F74-9BC9-4BA8176BD952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B8F86-62B7-45C8-67A7-CCED60210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2CB9B8-2962-FDC4-D2FC-F50DB6397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6B153-99FB-4019-9E0E-41AFE2533A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3588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ED28F-A63E-6937-378C-C79181A9A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06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2F81C6-AD55-16A9-C192-90D9787C09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600" y="987425"/>
            <a:ext cx="617061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29E014-CB1D-7155-B347-9AA1FA9CD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06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7A43B-07C9-F28E-CC33-3855864FB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79558-0D24-4F74-9BC9-4BA8176BD952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541FD3-159B-0D0E-D895-2A2D97FB2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770CF8-3567-5EEF-30EA-C8005479B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6B153-99FB-4019-9E0E-41AFE2533A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16755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15763-F01F-F44D-A89D-7C95D283A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8E3059-944C-A417-FE6C-78B0D282BC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918C7-AB96-79DE-9011-2CD0218A6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79558-0D24-4F74-9BC9-4BA8176BD952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D4586-1B9C-D577-E7AA-49D83AE28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1D98E-1230-AF12-504D-A6CE54F83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6B153-99FB-4019-9E0E-41AFE2533A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2967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6964CD-06D8-8E5D-F4F1-2829BC5248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3313" y="365125"/>
            <a:ext cx="2627312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98323F-A4BF-76BA-8F62-B273AC6113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2713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1EE9C-4C99-CA26-A942-B7DC6EB5D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79558-0D24-4F74-9BC9-4BA8176BD952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0DC45-004D-C5A6-6B91-74699F96B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1A3CD-9480-8EB3-CF4A-40FFEA23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6B153-99FB-4019-9E0E-41AFE2533A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5344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31BDD-D153-08C2-BC23-3849D0DFB2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0825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E8DCBF-E7A8-39E6-5007-F9DC5C84D5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0825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757F8-3438-3B1E-08B5-9CF057C99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3FB64-8175-4EC3-805C-1429BC458624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FBFE9-DD92-597A-99ED-FD2D889E8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C936-501D-C84E-E47D-EB68CCE54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8EFBB-3BBE-427D-96F1-5BC5B00FAA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51262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7E0E9-9588-AB74-15B1-476C4874E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BAC55-16E1-22AD-3575-11DC8CA6B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2F498-51EF-7295-2FEF-7B5937DC9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3FB64-8175-4EC3-805C-1429BC458624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4471B-CFBB-CD22-D8E6-ED7C8CFB8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D756C-C982-9371-3A13-2EC26E538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8EFBB-3BBE-427D-96F1-5BC5B00FAA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79343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9BACE-629D-CB26-CA11-D25157A06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24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5AE2B-2982-5275-9C58-62DEF3CD9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24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69015-21A6-02DF-32AC-5E5BEA288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3FB64-8175-4EC3-805C-1429BC458624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A85EF-0112-ED7B-4A41-9E0CE7BEB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6308-7B44-BF2E-59A9-FB910954E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8EFBB-3BBE-427D-96F1-5BC5B00FAA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7012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1997-33BB-D0F6-8074-9FC67F497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1F0FE7-975A-7267-DDB9-854894E8A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7AD55-57BE-7547-896E-33FA009E5716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8C51E6-642B-6EAD-D0AE-11CC61D39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37811C-152F-AFDF-48AD-51D52B763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3702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03DC3-0255-2931-D164-7CF74EEA8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1E2-00D4-3BA0-46AE-BCF3C14AE1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001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80EFD9-6105-6D78-C9AF-2445CCB7D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613" y="1825625"/>
            <a:ext cx="518001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03DAF-7937-197E-F3DB-415716CCD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3FB64-8175-4EC3-805C-1429BC458624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6CA267-EA7E-4D8C-60DC-808667B65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675526-1F45-6182-6A59-0BB48219F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8EFBB-3BBE-427D-96F1-5BC5B00FAA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29817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4242-0D8C-0FC9-2F2A-40932CC03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24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2999E-4D3F-261F-1E43-2AAAC90AE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62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C38B2D-8A70-801D-142D-FC9CF66C4D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62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3490E4-A197-70EE-FBC0-0CDEFDFC82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3" y="1681163"/>
            <a:ext cx="51816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FB4CCC-CBE6-6A2C-7D4C-0C81BE32F6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613" y="2505075"/>
            <a:ext cx="51816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A92558-2958-79C7-654E-7B4854557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3FB64-8175-4EC3-805C-1429BC458624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7466E4-89D7-73B4-2DF9-F12C1DD79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11B911-14BF-3C7E-8742-5BC8A222B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8EFBB-3BBE-427D-96F1-5BC5B00FAA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84320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D19DF-E304-8D5F-2809-16917139B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FC732B-7E4A-471E-0D56-09297619B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3FB64-8175-4EC3-805C-1429BC458624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3C710B-6E7D-5009-05EA-6AF884B11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B0CED-15FE-2E22-D0CE-4D5D6581C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8EFBB-3BBE-427D-96F1-5BC5B00FAA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57616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45363A-8650-1D99-745B-562704F5F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3FB64-8175-4EC3-805C-1429BC458624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15EC1D-0572-79C6-F214-51101AF62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A8503-289C-621E-A2FB-6A81E3D62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8EFBB-3BBE-427D-96F1-5BC5B00FAA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25939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2089A-6EF6-0713-42D6-13F8EC215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06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F80C3-69DF-5C54-943F-98C8F11DE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987425"/>
            <a:ext cx="61706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BFB6C1-D0CB-166A-008D-A9056EA841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06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71469A-F843-DF63-BDA5-53FEFF47D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3FB64-8175-4EC3-805C-1429BC458624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CCA151-0BB7-6B75-0595-4815B7ED5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CDF483-450E-0A52-8A8D-D7135C8EE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8EFBB-3BBE-427D-96F1-5BC5B00FAA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41946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C094E-985E-77A8-0F0D-8F9257E50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06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2AFA7-C1F2-083A-480C-323B515749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600" y="987425"/>
            <a:ext cx="617061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422ED6-E5EA-6B7E-1C64-20B6AD1E41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06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20E525-5D51-23D7-A6A3-098FEA175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3FB64-8175-4EC3-805C-1429BC458624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E57816-F5B8-6355-394A-079FB2326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0398B-01F7-7108-37A0-26321D4A7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8EFBB-3BBE-427D-96F1-5BC5B00FAA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3493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8369B-74D8-7985-ADAC-A3718D16F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5D3647-6FB9-5471-0868-EDF3180EBD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7D12B-2833-41AE-6877-9328334A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3FB64-8175-4EC3-805C-1429BC458624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AEC03-0164-42E3-4016-70C96A36A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E5890-017E-5AC0-6B97-E319DECBC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8EFBB-3BBE-427D-96F1-5BC5B00FAA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2585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0CA68E-ECBF-8D3B-D43A-6CF2EA6EC6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3313" y="365125"/>
            <a:ext cx="2627312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D8E9C8-D7E8-8843-7885-C325A4B74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2713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B751C-D379-0BC8-BDB2-14F6AFF51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3FB64-8175-4EC3-805C-1429BC458624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69AD2-DC82-FE41-1F4F-5F3712CD2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CF789-32AE-238D-DEBC-C0F992DA3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8EFBB-3BBE-427D-96F1-5BC5B00FAA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47257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7F3CC-E9F2-5514-C935-21E993735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B59532-1AE7-A7F3-FC08-7C049F6E8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3FB64-8175-4EC3-805C-1429BC458624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C40105-D5A9-4677-EE9E-4FB7372C2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DB0C79-DBF3-8F59-45B2-5A373BF84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8EFBB-3BBE-427D-96F1-5BC5B00FAA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77815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201EB-44E5-401A-B345-6272A6367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5740C1-C4FB-48D7-BECC-8454DCC3FD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2A105-CDE7-4859-8DA8-5824E8F3B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D136E-0ED0-4ABF-828F-6326CA36E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23AD5-FF65-41B6-986E-55451AAE2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C0BF1-9938-451A-AB12-23B33886D4C4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59749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66E0A-CF0B-480F-5942-F46F57995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B19423-DA0D-5692-96EB-6F0B653FF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7AD55-57BE-7547-896E-33FA009E5716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2D8863-9EB1-8BA0-4A13-BEA0F3C4A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0670EA-F3F0-23D9-FB7F-998C7F92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7562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6A709-B527-424F-AC2F-0F8656EE0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6DF63-042C-4068-B264-4507CEE7E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E3D1E-D7D5-4B44-80C8-347E9D7A1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A29F8-9A03-4A67-BD2D-47689E150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1752A-BA52-44FA-9AF8-0C6903999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2248-4F3C-4E85-AA4D-163643721B5F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628519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B7AD0-91D7-4EBE-9FE9-F7841F010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34" y="1709740"/>
            <a:ext cx="10512862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4AC0E0-1341-48E2-A21D-14DA48A44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634" y="4589465"/>
            <a:ext cx="10512862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EA3D3-74F7-4E48-A926-7F360F2C5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20C6C-19B1-4FAF-82DC-235EDABE0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63F75-1E14-46F4-9502-AF83422FA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36B5F-9C51-4238-B56C-633CA5524A6D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80578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C633F-BF7C-4055-873E-6F2AF8022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EE79D-5AFE-4910-85F8-D1156DC46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C2447C-D50C-419D-827A-DC00372E16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B1BA97-F573-4B4C-9622-11370FAA9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136447-AA5A-4AB5-A506-8499FB35D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4691C4-0AD5-4257-81E7-66BBB55FC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784CB-16A4-42AB-B084-2C6C2E7FFF4E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582861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F88F5-2F52-49C3-A20E-BA32607C1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65127"/>
            <a:ext cx="10512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5920C-9905-4EC9-BE95-1F5639DC8B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571" y="1681163"/>
            <a:ext cx="5156443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7021C5-5943-4F19-94CC-96E07FF203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571" y="2505075"/>
            <a:ext cx="5156443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942665-7455-4631-8725-7AFD3269C1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D670C3-46A0-4693-9FC9-6DDC6C5780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269E02-ED56-40D8-86B1-602D6B20F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C92BB3-0566-4776-86EF-63CEED4A6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67152E-3CC2-41FB-BC72-1A1B47CA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6E844-F71D-47AD-8677-D3231A4D1721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6310897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3A6E4-3722-4A58-9542-5B7C56BF4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CFEBD3-2A45-4CC5-B0F8-DB9BBA19D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A276EF-0841-416C-90DC-D281074C0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A60A2-7353-4ECF-BE0E-D4571CFFA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020FB-9FE6-46C0-98B7-148CC6298905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296369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E352EF-4E0F-4E3C-B82D-99252AA48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A91782-D092-4ACA-923D-55EEE73BB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15D23-975D-432B-AD96-0202A56C7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61FE2-A55F-4F1B-9564-1E6D1E4F3845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0669395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7A5B3-33C8-400F-8721-825117E77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457200"/>
            <a:ext cx="3931213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986F2-CFEC-4727-9672-4498DD773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838" y="987427"/>
            <a:ext cx="6170593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D32CF1-4B62-459D-B0AF-852F9BA1A6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69" y="2057400"/>
            <a:ext cx="3931213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9ABF7C-5F85-4F49-86F0-2F8C591E6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91274C-7DC9-4860-BC86-B9CF066CF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C78169-CB33-455C-AD3B-2C3FDB5A5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CE0D-EDF5-49A8-8D24-4703C8313EA8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4756315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24156-B639-474B-AA31-E66C81F8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457200"/>
            <a:ext cx="3931213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F04F53-1E77-42F2-A977-4C0D38BBBF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838" y="987427"/>
            <a:ext cx="6170593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B03A7D-D9DA-443D-ADC1-9FBBB6B8D7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69" y="2057400"/>
            <a:ext cx="3931213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98261A-052F-4B29-9EAF-655432E67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EA44B6-E1A9-4540-8AAD-F3365C970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14D72-5AF1-4A6D-AEA5-B301FF48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16BD0-3309-48FC-960F-F7C08006669F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870981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87996-86F3-47D9-896D-8F8630143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B82FED-9759-4F49-BFDF-ABD5E5CC13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93FFE-4D9F-4D4E-847E-6D391D186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77F62-1A54-4B68-8BE7-B94BCF2F5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8B5E6-862F-435C-B5E9-D1DF11D3F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7955-A0D1-4E15-A629-4F18F6C1142D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5628421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513478-ECB1-4079-BBBF-52168311BA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2629" y="365125"/>
            <a:ext cx="262821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D2912C-7955-4965-8FD4-580ABAB8E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C5F2E-B65F-4DE1-B46A-85ADF17A8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D59E8-B07C-461F-B081-A658035C1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ABBDC-99BA-405C-95C9-8EC9F3FC6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10045-FFE8-48AA-8025-B37D1BAC78A9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88369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0D6EB-B7DB-79E8-41E7-2E70A3345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80655F-FA91-124B-653C-C6668863C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7AD55-57BE-7547-896E-33FA009E5716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DBE599-E79C-0CEC-FABC-6B339BB7E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057136-55EE-4548-6A02-626737325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01330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body">
    <p:bg>
      <p:bgPr>
        <a:solidFill>
          <a:srgbClr val="FFFFFF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4051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A2DAE-D804-9F44-A5A9-F809156DCD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D507D4-66EB-5F4B-AA91-7B2F19BC95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E6D57-4984-F243-8561-A3DAB1D1C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CC496-C5A1-4D4C-80DD-462635E985C0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E3956-6C94-B34A-A315-6C249BFBA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A613A-550E-7B4F-B392-BDB9A2424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861FC-16E8-604D-BB3D-DADD5CDD4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2620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EBA50-C499-2242-AB13-CDA3E0C31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67CAD-5953-1647-A879-E32367AA4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AC307-74FD-5845-8ADD-5E7BDC9B9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CC496-C5A1-4D4C-80DD-462635E985C0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7391A-AB0B-184F-B137-99CFCA271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C101C-7F71-6648-B1E8-8656848C9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861FC-16E8-604D-BB3D-DADD5CDD4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4627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3E970-5003-094F-8343-F8FA5AE36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34" y="1709740"/>
            <a:ext cx="10512862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E5801A-7DFB-DC40-B232-793C7BCF28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634" y="4589465"/>
            <a:ext cx="10512862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09D52-10BD-AB4E-A9CD-F9DCE3C8E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CC496-C5A1-4D4C-80DD-462635E985C0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AFEA8-BA53-8644-9036-CF2B83616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EE4CB-907A-9E4D-9600-6C0839082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861FC-16E8-604D-BB3D-DADD5CDD4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29774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8A08-433F-A148-8379-6BE0A0EB3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177CE-32A9-FD46-B4AE-E5EEFA9DB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78202-3057-DD4B-B5E7-5A13F70B5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9475B6-58C1-AE4F-983D-428D9CC93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CC496-C5A1-4D4C-80DD-462635E985C0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D45C5E-DC8F-EC4D-A42F-2F2321A9A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D4B437-7FD8-C541-B059-4E529E48A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861FC-16E8-604D-BB3D-DADD5CDD4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49679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D8E1D-D3A2-FB4A-B5DF-017F32E28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65127"/>
            <a:ext cx="10512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3AF9E6-C563-6143-96BC-DDF4BCF66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571" y="1681163"/>
            <a:ext cx="5156443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E44ED6-ECE3-D143-B212-8F4E82829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571" y="2505075"/>
            <a:ext cx="5156443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9E2A16-555D-4746-8D56-75ABA40ADE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1EDC5E-0A60-2844-8822-AA931162B8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F4BDBC-E257-DC48-884E-85B38923F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CC496-C5A1-4D4C-80DD-462635E985C0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62D4D4-A587-8843-BDE9-C32CD3628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C28D95-90E8-C645-905A-33BE66133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861FC-16E8-604D-BB3D-DADD5CDD4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1648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D1E60-B1D1-5940-9D2E-A1841B897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5D854C-F161-854F-B488-62D468110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CC496-C5A1-4D4C-80DD-462635E985C0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8FE5AC-394C-B14E-AAC6-2908FF241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46F20-E294-A14C-90E7-5E876396E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861FC-16E8-604D-BB3D-DADD5CDD4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5278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6E7A00-0FEB-A241-9F8A-09205CE49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CC496-C5A1-4D4C-80DD-462635E985C0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41CFFD-85DA-FC4B-9C2B-BCF5A553F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DA4E3-A091-5849-8AD1-EB831010D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861FC-16E8-604D-BB3D-DADD5CDD4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4153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5675A-6909-6543-9E09-5488B19BA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457200"/>
            <a:ext cx="3931213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B2138-2E9C-3E40-974C-20368408C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838" y="987427"/>
            <a:ext cx="6170593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ACF440-0ACC-6D46-BB88-6A73C97EC8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69" y="2057400"/>
            <a:ext cx="3931213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37F10-0D0E-E74F-9A54-88D40B1E1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CC496-C5A1-4D4C-80DD-462635E985C0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D95387-029F-614B-8BD8-C08D27067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9772D-DF2B-7F41-A601-E3BEB8D53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861FC-16E8-604D-BB3D-DADD5CDD4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81937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0E291-F92E-894A-938F-35EDC3D13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457200"/>
            <a:ext cx="3931213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FEC9CF-6DCB-014A-BBCD-762BD1AEA5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838" y="987427"/>
            <a:ext cx="6170593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352E6E-860A-3246-AB8A-9CAB16573B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69" y="2057400"/>
            <a:ext cx="3931213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86FB7A-3571-3548-A4BC-CAD72DF70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CC496-C5A1-4D4C-80DD-462635E985C0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0CD2BF-0602-E046-8C46-0C742177B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9EBF8E-DB47-9A4B-9F2C-5A363048A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861FC-16E8-604D-BB3D-DADD5CDD4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11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A1DC8-1D08-A0E6-EC00-D1A418029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ED2F72-CBD9-E6F8-D3CC-C7866D26E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7AD55-57BE-7547-896E-33FA009E5716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4FC264-0479-31EB-2B4B-CD3917FD8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CFE9BB-7189-AF39-435D-36CE67193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55070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16604-742A-D84E-9EE4-4F6AD8CB1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8470D6-967C-2642-B506-B17ED23A9A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9C522-B21B-494C-9D28-AE288869B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CC496-C5A1-4D4C-80DD-462635E985C0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C0AA3-7317-114A-A91F-761C1B780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2C4E5D-DE65-BD40-83B0-F678AEE0F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861FC-16E8-604D-BB3D-DADD5CDD4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2349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55DEFC-B044-F44F-B4D3-11A7CD7B72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2629" y="365125"/>
            <a:ext cx="262821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04E98D-82E0-1545-B805-1EA7CC938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21C22-6B07-274F-BB62-F153458F2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CC496-C5A1-4D4C-80DD-462635E985C0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D132C-49AB-2540-A0DF-588823FDE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647FF-6788-C94B-8A92-6B0F52D93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861FC-16E8-604D-BB3D-DADD5CDD4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014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3E970-5003-094F-8343-F8FA5AE36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E5801A-7DFB-DC40-B232-793C7BCF28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09D52-10BD-AB4E-A9CD-F9DCE3C8E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7AD55-57BE-7547-896E-33FA009E5716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AFEA8-BA53-8644-9036-CF2B83616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EE4CB-907A-9E4D-9600-6C0839082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70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8A08-433F-A148-8379-6BE0A0EB3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177CE-32A9-FD46-B4AE-E5EEFA9DB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78202-3057-DD4B-B5E7-5A13F70B5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9475B6-58C1-AE4F-983D-428D9CC93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7AD55-57BE-7547-896E-33FA009E5716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D45C5E-DC8F-EC4D-A42F-2F2321A9A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D4B437-7FD8-C541-B059-4E529E48A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63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D8E1D-D3A2-FB4A-B5DF-017F32E28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3AF9E6-C563-6143-96BC-DDF4BCF66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E44ED6-ECE3-D143-B212-8F4E82829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9E2A16-555D-4746-8D56-75ABA40ADE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1EDC5E-0A60-2844-8822-AA931162B8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F4BDBC-E257-DC48-884E-85B38923F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7AD55-57BE-7547-896E-33FA009E5716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62D4D4-A587-8843-BDE9-C32CD3628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C28D95-90E8-C645-905A-33BE66133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439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80F988-25F0-CC4C-8951-8C02FF2B0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21FED-701A-F048-905E-BC9747E12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2F67-2539-974D-9D58-19B086FB4A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7AD55-57BE-7547-896E-33FA009E5716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A81D70-0A2C-A14D-A005-685BE17F38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07333-3011-8641-89A6-17859CA5D3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66A3C8-D645-1947-9DC0-913A743E8B49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176" y="5882150"/>
            <a:ext cx="1272012" cy="83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66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732" r:id="rId3"/>
    <p:sldLayoutId id="2147483731" r:id="rId4"/>
    <p:sldLayoutId id="2147483730" r:id="rId5"/>
    <p:sldLayoutId id="2147483729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466C49-1EDE-2854-329D-0F151CC30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24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E50057-9C53-F9D0-BC9C-8D75ECDB0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24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294A8-55C1-6079-C9E3-F87F970B87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1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79558-0D24-4F74-9BC9-4BA8176BD952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38F9D-BC06-37BA-F053-1876D59AF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118BD8-1B26-3B00-3BF9-0AD96BCCF6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635635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6B153-99FB-4019-9E0E-41AFE2533A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070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FB7C98-FF63-E94A-402E-88FD91960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24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4A4874-3954-6E5E-71A8-8A9FA4D41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24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17702-3067-C78C-9C3F-EEF0375620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1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83FB64-8175-4EC3-805C-1429BC458624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DD972-8CC4-458C-BC41-EED361F75F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3364A-1838-1669-4FE8-3D03713D1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635635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8EFBB-3BBE-427D-96F1-5BC5B00FAA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926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47080A-086E-4BDE-9C72-224D7672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7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471B9-4F4B-4049-A5B4-C543ADED5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CF3CA-AF5C-4936-993B-6BAC91A53A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6352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5F157-D823-4C2D-BE51-FF5E55E0EE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2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96BA6-A7A0-4665-88E0-1014B7D0A9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2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493BF-FBDF-412D-8EDB-15D3C499C1AD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0194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80F988-25F0-CC4C-8951-8C02FF2B0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7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21FED-701A-F048-905E-BC9747E12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2F67-2539-974D-9D58-19B086FB4A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6352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CC496-C5A1-4D4C-80DD-462635E985C0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A81D70-0A2C-A14D-A005-685BE17F38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2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07333-3011-8641-89A6-17859CA5D3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2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861FC-16E8-604D-BB3D-DADD5CDD402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66A3C8-D645-1947-9DC0-913A743E8B49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177" y="5882151"/>
            <a:ext cx="1272011" cy="83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758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5.png"/><Relationship Id="rId18" Type="http://schemas.openxmlformats.org/officeDocument/2006/relationships/image" Target="../media/image118.png"/><Relationship Id="rId3" Type="http://schemas.openxmlformats.org/officeDocument/2006/relationships/image" Target="../media/image121.png"/><Relationship Id="rId21" Type="http://schemas.openxmlformats.org/officeDocument/2006/relationships/image" Target="../media/image114.png"/><Relationship Id="rId7" Type="http://schemas.openxmlformats.org/officeDocument/2006/relationships/image" Target="../media/image125.png"/><Relationship Id="rId12" Type="http://schemas.openxmlformats.org/officeDocument/2006/relationships/image" Target="../media/image4.png"/><Relationship Id="rId17" Type="http://schemas.openxmlformats.org/officeDocument/2006/relationships/image" Target="../media/image117.png"/><Relationship Id="rId16" Type="http://schemas.openxmlformats.org/officeDocument/2006/relationships/image" Target="../media/image8.png"/><Relationship Id="rId20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3.png"/><Relationship Id="rId5" Type="http://schemas.openxmlformats.org/officeDocument/2006/relationships/image" Target="../media/image123.png"/><Relationship Id="rId15" Type="http://schemas.openxmlformats.org/officeDocument/2006/relationships/image" Target="../media/image7.png"/><Relationship Id="rId23" Type="http://schemas.openxmlformats.org/officeDocument/2006/relationships/image" Target="../media/image116.png"/><Relationship Id="rId10" Type="http://schemas.openxmlformats.org/officeDocument/2006/relationships/image" Target="../media/image24.png"/><Relationship Id="rId19" Type="http://schemas.openxmlformats.org/officeDocument/2006/relationships/image" Target="../media/image119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6.png"/><Relationship Id="rId22" Type="http://schemas.openxmlformats.org/officeDocument/2006/relationships/image" Target="../media/image1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setosa.io/ev/image-kernels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cs231n.github.io/convolutional-networks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212" y="2895600"/>
            <a:ext cx="9141619" cy="23876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dirty="0">
                <a:solidFill>
                  <a:srgbClr val="FF0000"/>
                </a:solidFill>
                <a:ea typeface="Helvetica Neue" panose="02000503000000020004" pitchFamily="2" charset="0"/>
                <a:cs typeface="Calibri Light" panose="020F0302020204030204" pitchFamily="34" charset="0"/>
              </a:rPr>
              <a:t>Introduction to </a:t>
            </a:r>
            <a:br>
              <a:rPr lang="en-US" sz="6000" b="1" dirty="0">
                <a:solidFill>
                  <a:srgbClr val="FF0000"/>
                </a:solidFill>
                <a:ea typeface="Helvetica Neue" panose="02000503000000020004" pitchFamily="2" charset="0"/>
                <a:cs typeface="Calibri Light" panose="020F0302020204030204" pitchFamily="34" charset="0"/>
              </a:rPr>
            </a:br>
            <a:r>
              <a:rPr lang="en-US" sz="6000" b="1" dirty="0">
                <a:solidFill>
                  <a:srgbClr val="FF0000"/>
                </a:solidFill>
                <a:ea typeface="Helvetica Neue" panose="02000503000000020004" pitchFamily="2" charset="0"/>
                <a:cs typeface="Calibri Light" panose="020F0302020204030204" pitchFamily="34" charset="0"/>
              </a:rPr>
              <a:t>Convolutional Neural Networks</a:t>
            </a:r>
            <a:br>
              <a:rPr lang="en-US" sz="6000" b="1" dirty="0">
                <a:ea typeface="Helvetica Neue" panose="02000503000000020004" pitchFamily="2" charset="0"/>
                <a:cs typeface="Calibri Light" panose="020F0302020204030204" pitchFamily="34" charset="0"/>
              </a:rPr>
            </a:br>
            <a:br>
              <a:rPr lang="en-US" sz="6000" b="1" dirty="0">
                <a:ea typeface="Helvetica Neue" panose="02000503000000020004" pitchFamily="2" charset="0"/>
                <a:cs typeface="Calibri Light" panose="020F0302020204030204" pitchFamily="34" charset="0"/>
              </a:rPr>
            </a:br>
            <a:br>
              <a:rPr lang="en-US" sz="4400" b="1" dirty="0">
                <a:ea typeface="Helvetica Neue" panose="02000503000000020004" pitchFamily="2" charset="0"/>
                <a:cs typeface="Calibri Light" panose="020F0302020204030204" pitchFamily="34" charset="0"/>
              </a:rPr>
            </a:br>
            <a:br>
              <a:rPr lang="en-US" sz="3600" dirty="0">
                <a:ea typeface="Helvetica Neue" panose="02000503000000020004" pitchFamily="2" charset="0"/>
                <a:cs typeface="Calibri Light" panose="020F0302020204030204" pitchFamily="34" charset="0"/>
              </a:rPr>
            </a:br>
            <a:r>
              <a:rPr lang="en-US" sz="1800" dirty="0">
                <a:ea typeface="Helvetica Neue" panose="02000503000000020004" pitchFamily="2" charset="0"/>
                <a:cs typeface="Calibri Light" panose="020F0302020204030204" pitchFamily="34" charset="0"/>
              </a:rPr>
              <a:t>Slides adapted from - Dr. Lakshmi Babu-</a:t>
            </a:r>
            <a:r>
              <a:rPr lang="en-US" sz="1800" dirty="0" err="1">
                <a:ea typeface="Helvetica Neue" panose="02000503000000020004" pitchFamily="2" charset="0"/>
                <a:cs typeface="Calibri Light" panose="020F0302020204030204" pitchFamily="34" charset="0"/>
              </a:rPr>
              <a:t>Saheer</a:t>
            </a:r>
            <a:endParaRPr lang="en-US" sz="1800" dirty="0">
              <a:ea typeface="Helvetica Neue" panose="02000503000000020004" pitchFamily="2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Problem 2: Huge number of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1200x1200 matrix of weights = 1.4 </a:t>
            </a:r>
            <a:r>
              <a:rPr lang="en-US" sz="3600" i="1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million</a:t>
            </a:r>
            <a:r>
              <a:rPr lang="en-US" sz="36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 weights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6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More weights </a:t>
            </a:r>
            <a:r>
              <a:rPr lang="en-US" sz="36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  <a:sym typeface="Wingdings"/>
              </a:rPr>
              <a:t></a:t>
            </a:r>
            <a:r>
              <a:rPr lang="en-US" sz="36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 need more data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6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More weights </a:t>
            </a:r>
            <a:r>
              <a:rPr lang="en-US" sz="36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  <a:sym typeface="Wingdings"/>
              </a:rPr>
              <a:t> hard to scale on hardware</a:t>
            </a:r>
          </a:p>
          <a:p>
            <a:pPr lvl="1"/>
            <a:r>
              <a:rPr lang="en-US" sz="32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  <a:sym typeface="Wingdings"/>
              </a:rPr>
              <a:t>Memory constraints!</a:t>
            </a:r>
          </a:p>
          <a:p>
            <a:endParaRPr lang="en-US" sz="3600" dirty="0">
              <a:latin typeface="Calibri Light" panose="020F0302020204030204" pitchFamily="34" charset="0"/>
              <a:ea typeface="Helvetica Neue" panose="02000503000000020004" pitchFamily="2" charset="0"/>
              <a:cs typeface="Calibri Light" panose="020F0302020204030204" pitchFamily="34" charset="0"/>
            </a:endParaRPr>
          </a:p>
          <a:p>
            <a:r>
              <a:rPr lang="en-US" sz="36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What can we do?</a:t>
            </a:r>
          </a:p>
        </p:txBody>
      </p:sp>
    </p:spTree>
    <p:extLst>
      <p:ext uri="{BB962C8B-B14F-4D97-AF65-F5344CB8AC3E}">
        <p14:creationId xmlns:p14="http://schemas.microsoft.com/office/powerpoint/2010/main" val="56053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289AC-AD71-5B4E-BCDF-5B86E9F50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/>
              <a:t>Convolutional Neural Networks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F193DB-CB95-69BB-FF84-4EBD414762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7743" y="1371600"/>
            <a:ext cx="8133338" cy="4351338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60D1E5-BB7A-3269-2D0B-094E77652F09}"/>
              </a:ext>
            </a:extLst>
          </p:cNvPr>
          <p:cNvSpPr txBox="1"/>
          <p:nvPr/>
        </p:nvSpPr>
        <p:spPr>
          <a:xfrm>
            <a:off x="162671" y="5722938"/>
            <a:ext cx="12038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</a:rPr>
              <a:t>Convolution Layer - Pooling Layers - Convolution - Pooling …… dense at the end </a:t>
            </a:r>
          </a:p>
        </p:txBody>
      </p:sp>
    </p:spTree>
    <p:extLst>
      <p:ext uri="{BB962C8B-B14F-4D97-AF65-F5344CB8AC3E}">
        <p14:creationId xmlns:p14="http://schemas.microsoft.com/office/powerpoint/2010/main" val="198797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A5356-0210-7705-5924-CE1E6DE07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8905D-F550-ED1E-C903-3F396EBA7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GB" sz="4800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en-GB" sz="4800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GB" sz="4800" b="1" dirty="0">
                <a:solidFill>
                  <a:srgbClr val="FF0000"/>
                </a:solidFill>
              </a:rPr>
              <a:t>Convolution Layers</a:t>
            </a:r>
          </a:p>
        </p:txBody>
      </p:sp>
    </p:spTree>
    <p:extLst>
      <p:ext uri="{BB962C8B-B14F-4D97-AF65-F5344CB8AC3E}">
        <p14:creationId xmlns:p14="http://schemas.microsoft.com/office/powerpoint/2010/main" val="2073104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2D7D1-FDCC-FC5A-FD7D-74F3BE054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 operation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8257FF-A57A-29AB-D9E6-2D69542C75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5475" y="2696369"/>
            <a:ext cx="5857875" cy="26098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230666-2B99-C8E0-4604-50459EDD8F4B}"/>
              </a:ext>
            </a:extLst>
          </p:cNvPr>
          <p:cNvSpPr txBox="1"/>
          <p:nvPr/>
        </p:nvSpPr>
        <p:spPr>
          <a:xfrm>
            <a:off x="4037012" y="5318062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Input</a:t>
            </a:r>
            <a:r>
              <a:rPr lang="en-GB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D5A904-5BA4-676A-9C5D-88DDA9415388}"/>
              </a:ext>
            </a:extLst>
          </p:cNvPr>
          <p:cNvSpPr txBox="1"/>
          <p:nvPr/>
        </p:nvSpPr>
        <p:spPr>
          <a:xfrm>
            <a:off x="5675312" y="4103643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Filter/Kernel</a:t>
            </a:r>
            <a:r>
              <a:rPr lang="en-GB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938C89-B442-9A82-1596-D7EF046B30BD}"/>
              </a:ext>
            </a:extLst>
          </p:cNvPr>
          <p:cNvSpPr txBox="1"/>
          <p:nvPr/>
        </p:nvSpPr>
        <p:spPr>
          <a:xfrm>
            <a:off x="7587689" y="3983365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Output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570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193EFF-0C35-E142-8E43-7C590E14B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12" y="22412"/>
            <a:ext cx="4971596" cy="49899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What are kernels?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7982" y="1690689"/>
                <a:ext cx="10512862" cy="4486274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dirty="0">
                    <a:latin typeface="Calibri Light" panose="020F0302020204030204" pitchFamily="34" charset="0"/>
                    <a:ea typeface="Helvetica Neue" panose="02000503000000020004" pitchFamily="2" charset="0"/>
                    <a:cs typeface="Calibri Light" panose="020F0302020204030204" pitchFamily="34" charset="0"/>
                  </a:rPr>
                  <a:t>Square grid of weights;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800" dirty="0">
                    <a:latin typeface="Calibri Light" panose="020F0302020204030204" pitchFamily="34" charset="0"/>
                    <a:ea typeface="Helvetica Neue" panose="02000503000000020004" pitchFamily="2" charset="0"/>
                    <a:cs typeface="Calibri Light" panose="020F0302020204030204" pitchFamily="34" charset="0"/>
                  </a:rPr>
                  <a:t> overlaid on image,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800" dirty="0">
                    <a:latin typeface="Calibri Light" panose="020F0302020204030204" pitchFamily="34" charset="0"/>
                    <a:ea typeface="Helvetica Neue" panose="02000503000000020004" pitchFamily="2" charset="0"/>
                    <a:cs typeface="Calibri Light" panose="020F0302020204030204" pitchFamily="34" charset="0"/>
                  </a:rPr>
                  <a:t> centered on one pixel,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800" dirty="0">
                    <a:latin typeface="Calibri Light" panose="020F0302020204030204" pitchFamily="34" charset="0"/>
                    <a:ea typeface="Helvetica Neue" panose="02000503000000020004" pitchFamily="2" charset="0"/>
                    <a:cs typeface="Calibri Light" panose="020F0302020204030204" pitchFamily="34" charset="0"/>
                  </a:rPr>
                  <a:t> and moved around the image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latin typeface="Calibri Light" panose="020F0302020204030204" pitchFamily="34" charset="0"/>
                    <a:ea typeface="Helvetica Neue" panose="02000503000000020004" pitchFamily="2" charset="0"/>
                    <a:cs typeface="Calibri Light" panose="020F0302020204030204" pitchFamily="34" charset="0"/>
                  </a:rPr>
                  <a:t>Each weight multiplied with pixel underneath it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latin typeface="Calibri Light" panose="020F0302020204030204" pitchFamily="34" charset="0"/>
                    <a:ea typeface="Helvetica Neue" panose="02000503000000020004" pitchFamily="2" charset="0"/>
                    <a:cs typeface="Calibri Light" panose="020F0302020204030204" pitchFamily="34" charset="0"/>
                  </a:rPr>
                  <a:t>Output for the centered pixel is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s-IS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b="0" i="1" smtClean="0">
                            <a:latin typeface="Cambria Math" charset="0"/>
                          </a:rPr>
                          <m:t>𝑝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</m:sup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charset="0"/>
                          </a:rPr>
                          <m:t>⋅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𝑝𝑖𝑥𝑒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</m:e>
                    </m:nary>
                  </m:oMath>
                </a14:m>
                <a:endParaRPr lang="en-US" sz="3200" dirty="0">
                  <a:latin typeface="Calibri Light" panose="020F0302020204030204" pitchFamily="34" charset="0"/>
                  <a:ea typeface="Helvetica Neue" panose="02000503000000020004" pitchFamily="2" charset="0"/>
                  <a:cs typeface="Calibri Light" panose="020F030202020403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 sz="2800" dirty="0">
                  <a:latin typeface="Calibri Light" panose="020F0302020204030204" pitchFamily="34" charset="0"/>
                  <a:ea typeface="Helvetica Neue" panose="02000503000000020004" pitchFamily="2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7982" y="1690689"/>
                <a:ext cx="10512862" cy="4486274"/>
              </a:xfrm>
              <a:blipFill>
                <a:blip r:embed="rId4"/>
                <a:stretch>
                  <a:fillRect l="-1333" t="-17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593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Example: 3x3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0612" y="2209800"/>
            <a:ext cx="1981200" cy="198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9513" y="2209800"/>
            <a:ext cx="1981200" cy="1981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9012" y="2209800"/>
            <a:ext cx="1981200" cy="1981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95986" y="1749187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Input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65812" y="1749187"/>
            <a:ext cx="77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Kernel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34765" y="1749187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Output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47172" y="233651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73919" y="233651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08412" y="233651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47172" y="296956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73919" y="296956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08412" y="296956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47172" y="360856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73919" y="360856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08412" y="360856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32412" y="2336519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-1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95935" y="233651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30428" y="233651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32412" y="2969567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-2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95935" y="296956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730428" y="296956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32412" y="3608564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-1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095935" y="360856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730428" y="360856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594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Example: 3x3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0612" y="2209800"/>
            <a:ext cx="1981200" cy="198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9513" y="2209800"/>
            <a:ext cx="1981200" cy="1981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9012" y="2209800"/>
            <a:ext cx="1981200" cy="1981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95986" y="1749187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Input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65812" y="1749187"/>
            <a:ext cx="77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Kernel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34765" y="1749187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Output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47172" y="233651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73919" y="233651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08412" y="233651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47172" y="296956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73919" y="296956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08412" y="296956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47172" y="360856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73919" y="360856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08412" y="360856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32412" y="2336519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-1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95935" y="233651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30428" y="233651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32412" y="2969567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-2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95935" y="296956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730428" y="296956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32412" y="3608564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-1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095935" y="360856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730428" y="360856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301950" y="4983163"/>
                <a:ext cx="16322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3⋅−1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Calibri Light" panose="020F0302020204030204" pitchFamily="34" charset="0"/>
                  <a:ea typeface="Helvetica Neue" panose="02000503000000020004" pitchFamily="2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950" y="4983163"/>
                <a:ext cx="163224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6804" y="2236600"/>
            <a:ext cx="655320" cy="65836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0661" y="2236600"/>
            <a:ext cx="655320" cy="65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06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3x3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0612" y="2209800"/>
            <a:ext cx="1981200" cy="198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9513" y="2209800"/>
            <a:ext cx="1981200" cy="1981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9012" y="2209800"/>
            <a:ext cx="1981200" cy="1981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95986" y="1749187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65812" y="1749187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Kernel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34765" y="1749187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Output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47172" y="233651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73919" y="233651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08412" y="233651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47172" y="2969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73919" y="2969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08412" y="2969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47172" y="36085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73919" y="36085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08412" y="36085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32412" y="233651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-1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95935" y="233651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30428" y="233651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32412" y="296956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-2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95935" y="2969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730428" y="2969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32412" y="360856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-1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095935" y="36085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730428" y="36085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301950" y="4983163"/>
                <a:ext cx="28885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3⋅−1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+(2⋅0)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950" y="4983163"/>
                <a:ext cx="2888547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4231" y="2236600"/>
            <a:ext cx="655320" cy="65836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8088" y="2236600"/>
            <a:ext cx="655320" cy="65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95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3x3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0612" y="2209800"/>
            <a:ext cx="1981200" cy="198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9513" y="2209800"/>
            <a:ext cx="1981200" cy="1981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9012" y="2209800"/>
            <a:ext cx="1981200" cy="1981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95986" y="1749187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65812" y="1749187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Kernel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34765" y="1749187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Output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47172" y="233651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73919" y="233651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08412" y="233651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47172" y="2969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73919" y="2969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08412" y="2969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47172" y="36085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73919" y="36085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08412" y="36085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32412" y="233651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-1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95935" y="233651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30428" y="233651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32412" y="296956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-2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95935" y="2969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730428" y="29695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32412" y="360856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-1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095935" y="36085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730428" y="36085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301950" y="4983163"/>
                <a:ext cx="40732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3⋅−1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2⋅0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+(1⋅1)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950" y="4983163"/>
                <a:ext cx="4073295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0126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Example: 3x3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0612" y="2209800"/>
            <a:ext cx="1981200" cy="198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9513" y="2209800"/>
            <a:ext cx="1981200" cy="1981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9012" y="2209800"/>
            <a:ext cx="1981200" cy="1981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95986" y="1749187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Input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65812" y="1749187"/>
            <a:ext cx="77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Kernel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34765" y="1749187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Output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47172" y="233651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73919" y="233651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08412" y="233651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47172" y="296956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73919" y="296956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08412" y="296956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47172" y="360856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73919" y="360856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08412" y="360856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32412" y="2336519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-1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95935" y="233651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30428" y="233651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32412" y="2969567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-2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95935" y="296956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730428" y="296956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32412" y="3608564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-1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095935" y="360856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730428" y="360856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301950" y="4983163"/>
                <a:ext cx="54872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3⋅−1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2⋅0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1⋅1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+(1⋅−2)</m:t>
                      </m:r>
                    </m:oMath>
                  </m:oMathPara>
                </a14:m>
                <a:endParaRPr lang="en-US" dirty="0">
                  <a:latin typeface="Calibri Light" panose="020F0302020204030204" pitchFamily="34" charset="0"/>
                  <a:ea typeface="Helvetica Neue" panose="02000503000000020004" pitchFamily="2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950" y="4983163"/>
                <a:ext cx="5487271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532" y="2865081"/>
            <a:ext cx="655320" cy="65836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6389" y="2865081"/>
            <a:ext cx="655320" cy="65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05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89327-2654-77D8-1F40-A780518CB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1062" y="-76200"/>
            <a:ext cx="7886700" cy="1325563"/>
          </a:xfrm>
        </p:spPr>
        <p:txBody>
          <a:bodyPr/>
          <a:lstStyle/>
          <a:p>
            <a:pPr algn="ctr"/>
            <a:r>
              <a:rPr lang="en-GB" dirty="0"/>
              <a:t>Summary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EFE05692-2AB5-FB60-5E26-822708B2A0E6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2151062" y="1066800"/>
              <a:ext cx="7886700" cy="504475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7340">
                      <a:extLst>
                        <a:ext uri="{9D8B030D-6E8A-4147-A177-3AD203B41FA5}">
                          <a16:colId xmlns:a16="http://schemas.microsoft.com/office/drawing/2014/main" val="2946549925"/>
                        </a:ext>
                      </a:extLst>
                    </a:gridCol>
                    <a:gridCol w="1577340">
                      <a:extLst>
                        <a:ext uri="{9D8B030D-6E8A-4147-A177-3AD203B41FA5}">
                          <a16:colId xmlns:a16="http://schemas.microsoft.com/office/drawing/2014/main" val="2416466632"/>
                        </a:ext>
                      </a:extLst>
                    </a:gridCol>
                    <a:gridCol w="1577340">
                      <a:extLst>
                        <a:ext uri="{9D8B030D-6E8A-4147-A177-3AD203B41FA5}">
                          <a16:colId xmlns:a16="http://schemas.microsoft.com/office/drawing/2014/main" val="2849620441"/>
                        </a:ext>
                      </a:extLst>
                    </a:gridCol>
                    <a:gridCol w="1577340">
                      <a:extLst>
                        <a:ext uri="{9D8B030D-6E8A-4147-A177-3AD203B41FA5}">
                          <a16:colId xmlns:a16="http://schemas.microsoft.com/office/drawing/2014/main" val="1647310802"/>
                        </a:ext>
                      </a:extLst>
                    </a:gridCol>
                    <a:gridCol w="1577340">
                      <a:extLst>
                        <a:ext uri="{9D8B030D-6E8A-4147-A177-3AD203B41FA5}">
                          <a16:colId xmlns:a16="http://schemas.microsoft.com/office/drawing/2014/main" val="15726689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99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Linear Regression</a:t>
                          </a:r>
                        </a:p>
                      </a:txBody>
                      <a:tcPr>
                        <a:solidFill>
                          <a:srgbClr val="99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Linear regression</a:t>
                          </a:r>
                        </a:p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(multiple variables)</a:t>
                          </a:r>
                        </a:p>
                      </a:txBody>
                      <a:tcPr>
                        <a:solidFill>
                          <a:srgbClr val="99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Polynomial regression</a:t>
                          </a:r>
                        </a:p>
                      </a:txBody>
                      <a:tcPr>
                        <a:solidFill>
                          <a:srgbClr val="99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Logistic regression</a:t>
                          </a:r>
                        </a:p>
                      </a:txBody>
                      <a:tcPr>
                        <a:solidFill>
                          <a:srgbClr val="99CC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4570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Idea</a:t>
                          </a:r>
                        </a:p>
                      </a:txBody>
                      <a:tcPr>
                        <a:solidFill>
                          <a:srgbClr val="FF9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Fit a straight line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Fit a straight line in </a:t>
                          </a:r>
                        </a:p>
                        <a:p>
                          <a:pPr algn="ctr"/>
                          <a:r>
                            <a:rPr lang="en-GB" dirty="0"/>
                            <a:t>N dimensional space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Convert into linear  regression (multiple variable) problem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Fitting a curve, classification problem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66522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Equation</a:t>
                          </a:r>
                        </a:p>
                      </a:txBody>
                      <a:tcPr>
                        <a:solidFill>
                          <a:srgbClr val="FF9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GB" sz="10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 </m:t>
                                    </m:r>
                                    <m:r>
                                      <a:rPr kumimoji="0" lang="en-GB" sz="1000" b="1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𝒚</m:t>
                                    </m:r>
                                    <m:r>
                                      <a:rPr kumimoji="0" lang="en-GB" sz="1000" b="1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′</m:t>
                                    </m:r>
                                    <m:r>
                                      <m:rPr>
                                        <m:nor/>
                                      </m:rPr>
                                      <a:rPr kumimoji="0" lang="en-QA" sz="1000" b="0" i="0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  <m:sub/>
                                </m:sSub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kumimoji="0" lang="en-US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kumimoji="0" lang="en-US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kumimoji="0" lang="en-US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kumimoji="0" lang="en-US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0" lang="en-US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GB" sz="1000" b="1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GB" sz="1000" b="1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QA" sz="1000" dirty="0">
                                        <a:solidFill>
                                          <a:prstClr val="black"/>
                                        </a:solidFill>
                                      </a:rPr>
                                      <m:t> </m:t>
                                    </m:r>
                                  </m:e>
                                  <m:sub/>
                                </m:sSub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800" b="0" i="1" u="none" strike="noStrike" kern="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kumimoji="0" lang="en-GB" sz="800" b="0" i="1" u="none" strike="noStrike" kern="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GB" sz="800" b="0" i="1" u="none" strike="noStrike" kern="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kumimoji="0" lang="en-GB" sz="800" b="0" i="1" u="none" strike="noStrike" kern="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kumimoji="0" lang="en-GB" sz="800" b="0" i="1" u="none" strike="noStrike" kern="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= </m:t>
                                    </m:r>
                                    <m:r>
                                      <a:rPr kumimoji="0" lang="en-US" sz="800" b="0" i="1" u="none" strike="noStrike" kern="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kumimoji="0" lang="en-US" sz="800" b="0" i="1" u="none" strike="noStrike" kern="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kumimoji="0" lang="en-US" sz="800" b="0" i="1" u="none" strike="noStrike" kern="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kumimoji="0" lang="en-US" sz="800" b="0" i="1" u="none" strike="noStrike" kern="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800" b="0" i="1" u="none" strike="noStrike" kern="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kumimoji="0" lang="en-US" sz="800" b="0" i="1" u="none" strike="noStrike" kern="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0" lang="en-US" sz="800" b="0" i="1" u="none" strike="noStrike" kern="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800" b="0" i="1" u="none" strike="noStrike" kern="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𝑠𝑖𝑧𝑒</m:t>
                                    </m:r>
                                  </m:e>
                                </m:d>
                                <m:r>
                                  <a:rPr kumimoji="0" lang="en-US" sz="800" b="0" i="1" u="none" strike="noStrike" kern="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kumimoji="0" lang="en-US" sz="800" b="0" i="1" u="none" strike="noStrike" kern="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800" b="0" i="1" u="none" strike="noStrike" kern="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kumimoji="0" lang="en-US" sz="800" b="0" i="1" u="none" strike="noStrike" kern="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kumimoji="0" lang="en-US" sz="800" b="0" i="1" u="none" strike="noStrike" kern="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kumimoji="0" lang="en-US" sz="800" b="0" i="1" u="none" strike="noStrike" kern="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sz="800" b="0" i="1" u="none" strike="noStrike" kern="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𝑠𝑖𝑧𝑒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kumimoji="0" lang="en-US" sz="800" b="0" i="1" u="none" strike="noStrike" kern="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0" lang="en-GB" sz="800" b="0" i="1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800" b="0" i="1" u="none" strike="noStrike" kern="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kumimoji="0" lang="en-US" sz="800" b="0" i="1" u="none" strike="noStrike" kern="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800" b="0" i="1" u="none" strike="noStrike" kern="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kumimoji="0" lang="en-US" sz="800" b="0" i="1" u="none" strike="noStrike" kern="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kumimoji="0" lang="en-US" sz="800" b="0" i="1" u="none" strike="noStrike" kern="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kumimoji="0" lang="en-US" sz="800" b="0" i="1" u="none" strike="noStrike" kern="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GB" sz="800" b="0" i="1" u="none" strike="noStrike" kern="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𝑏𝑒𝑑𝑟𝑜𝑜𝑚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kumimoji="0" lang="en-GB" sz="800" b="0" i="1" u="none" strike="noStrike" kern="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0" lang="en-GB" sz="800" b="0" i="1" u="none" strike="noStrike" kern="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kumimoji="0" lang="en-US" sz="800" b="0" i="1" u="none" strike="noStrike" kern="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800" b="0" i="1" u="none" strike="noStrike" kern="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kumimoji="0" lang="en-GB" sz="800" b="0" i="1" u="none" strike="noStrike" kern="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kumimoji="0" lang="en-US" sz="800" b="0" i="1" u="none" strike="noStrike" kern="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kumimoji="0" lang="en-US" sz="800" b="0" i="1" u="none" strike="noStrike" kern="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GB" sz="800" b="0" i="1" u="none" strike="noStrike" kern="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𝑎𝑔𝑒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kumimoji="0" lang="en-US" sz="800" b="0" i="1" u="none" strike="noStrike" kern="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0" lang="en-GB" sz="800" b="0" i="1" u="none" strike="noStrike" kern="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kumimoji="0" lang="en-GB" sz="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</a:endParaRPr>
                        </a:p>
                        <a:p>
                          <a:pPr lvl="0" algn="ctr">
                            <a:defRPr/>
                          </a:pPr>
                          <a:endParaRPr lang="en-GB" sz="8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lvl="0" algn="ctr">
                            <a:defRPr/>
                          </a:pPr>
                          <a:r>
                            <a:rPr lang="en-GB" sz="8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a:t>Replace</a:t>
                          </a:r>
                        </a:p>
                        <a:p>
                          <a:pPr lvl="0" algn="ctr"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8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800" dirty="0">
                              <a:solidFill>
                                <a:prstClr val="black"/>
                              </a:solidFill>
                            </a:rPr>
                            <a:t> = (size),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8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800" dirty="0">
                              <a:solidFill>
                                <a:prstClr val="black"/>
                              </a:solidFill>
                            </a:rPr>
                            <a:t> = (size)^2,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8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800" dirty="0">
                              <a:solidFill>
                                <a:prstClr val="black"/>
                              </a:solidFill>
                            </a:rPr>
                            <a:t> = (bedroom)^2,</a:t>
                          </a:r>
                        </a:p>
                        <a:p>
                          <a:pPr algn="ctr"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8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800" dirty="0">
                              <a:solidFill>
                                <a:prstClr val="black"/>
                              </a:solidFill>
                            </a:rPr>
                            <a:t> = (age)^2</a:t>
                          </a:r>
                        </a:p>
                        <a:p>
                          <a:pPr algn="ctr"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eqArr>
                                      <m:eqArrPr>
                                        <m:ctrlPr>
                                          <a:rPr lang="en-GB" sz="8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800" b="1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  <m:e>
                                        <m:r>
                                          <a:rPr lang="en-GB" sz="800" b="1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GB" sz="800" b="1" i="1" dirty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  <m:r>
                                          <a:rPr lang="en-GB" sz="800" b="1" i="1" dirty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QA" sz="800" dirty="0">
                                            <a:solidFill>
                                              <a:prstClr val="black"/>
                                            </a:solidFill>
                                          </a:rPr>
                                          <m:t> </m:t>
                                        </m:r>
                                      </m:e>
                                    </m:eqArr>
                                  </m:e>
                                  <m:sub/>
                                </m:sSub>
                                <m:r>
                                  <a:rPr lang="en-US" sz="8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800" dirty="0">
                            <a:solidFill>
                              <a:prstClr val="black"/>
                            </a:solidFill>
                          </a:endParaRPr>
                        </a:p>
                        <a:p>
                          <a:pPr algn="ctr"/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kumimoji="0" lang="en-GB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GB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kumimoji="0" lang="en-GB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0" lang="en-US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</m:oMath>
                          </a14:m>
                          <a:r>
                            <a:rPr kumimoji="0" lang="en-GB" sz="1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kumimoji="0" lang="en-GB" sz="1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GB" sz="1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0" lang="en-GB" sz="1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kumimoji="0" lang="en-GB" sz="1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GB" sz="1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0" lang="en-GB" sz="1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sz="1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GB" sz="1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(</m:t>
                                          </m:r>
                                          <m:r>
                                            <a:rPr kumimoji="0" lang="en-US" sz="1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kumimoji="0" lang="en-US" sz="1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sz="1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kumimoji="0" lang="en-US" sz="1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kumimoji="0" lang="en-US" sz="1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sz="1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kumimoji="0" lang="en-US" sz="1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kumimoji="0" lang="en-GB" sz="1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)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kumimoji="0" lang="en-GB" sz="1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:endParaRPr lang="en-GB" sz="1000" dirty="0"/>
                        </a:p>
                        <a:p>
                          <a:pPr algn="ctr"/>
                          <a:endParaRPr lang="en-GB" sz="1000" dirty="0"/>
                        </a:p>
                        <a:p>
                          <a:pPr algn="ctr"/>
                          <a:r>
                            <a:rPr lang="en-GB" sz="1000" dirty="0"/>
                            <a:t>Sigmoid function range -  [0, 1]</a:t>
                          </a:r>
                        </a:p>
                        <a:p>
                          <a:pPr algn="ctr"/>
                          <a:endParaRPr lang="en-GB" sz="1000" dirty="0"/>
                        </a:p>
                        <a:p>
                          <a:pPr algn="ctr"/>
                          <a:r>
                            <a:rPr lang="en-GB" sz="1000" dirty="0"/>
                            <a:t>Convert to 0 or 1 using threshold of 0.5.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52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Parameter to find</a:t>
                          </a:r>
                        </a:p>
                      </a:txBody>
                      <a:tcPr>
                        <a:solidFill>
                          <a:srgbClr val="FF9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dirty="0"/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0" lang="en-GB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dirty="0"/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0" lang="en-GB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dirty="0"/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0" lang="en-GB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0" lang="en-US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dirty="0"/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0" lang="en-GB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dirty="0"/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0" lang="en-GB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GB" dirty="0"/>
                        </a:p>
                        <a:p>
                          <a:pPr algn="ctr"/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0" lang="en-US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dirty="0"/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0" lang="en-GB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dirty="0"/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0" lang="en-GB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GB" dirty="0"/>
                        </a:p>
                        <a:p>
                          <a:pPr algn="ctr"/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12600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Cost </a:t>
                          </a:r>
                        </a:p>
                        <a:p>
                          <a:pPr algn="ctr"/>
                          <a:r>
                            <a:rPr lang="en-GB" dirty="0"/>
                            <a:t>(or error) function for minimization</a:t>
                          </a:r>
                        </a:p>
                      </a:txBody>
                      <a:tcPr>
                        <a:solidFill>
                          <a:srgbClr val="FF9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Minimize average of squared distances</a:t>
                          </a:r>
                        </a:p>
                        <a:p>
                          <a:pPr algn="ctr"/>
                          <a:endParaRPr kumimoji="0" lang="en-GB" sz="135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kumimoji="0" lang="en-GB" sz="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kumimoji="0" lang="en-GB" sz="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kumimoji="0" lang="en-GB" sz="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min</m:t>
                                        </m:r>
                                      </m:e>
                                      <m:lim/>
                                    </m:limLow>
                                  </m:fName>
                                  <m:e>
                                    <m:f>
                                      <m:fPr>
                                        <m:ctrlPr>
                                          <a:rPr kumimoji="0" lang="en-GB" sz="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0" lang="en-GB" sz="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kumimoji="0" lang="en-GB" sz="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  <m:r>
                                          <a:rPr kumimoji="0" lang="en-GB" sz="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  <m:r>
                                      <a:rPr kumimoji="0" lang="en-GB" sz="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nary>
                                      <m:naryPr>
                                        <m:chr m:val="∑"/>
                                        <m:ctrlPr>
                                          <a:rPr kumimoji="0" lang="en-GB" sz="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kumimoji="0" lang="en-GB" sz="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  <m:r>
                                          <a:rPr kumimoji="0" lang="en-GB" sz="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kumimoji="0" lang="en-GB" sz="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kumimoji="0" lang="en-GB" sz="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kumimoji="0" lang="en-GB" sz="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kumimoji="0" lang="en-GB" sz="8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prstClr val="black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kumimoji="0" lang="en-GB" sz="800" b="0" i="1" u="none" strike="noStrike" kern="1200" cap="none" spc="0" normalizeH="0" baseline="0" noProof="0" smtClean="0">
                                                            <a:ln>
                                                              <a:noFill/>
                                                            </a:ln>
                                                            <a:solidFill>
                                                              <a:prstClr val="black"/>
                                                            </a:solidFill>
                                                            <a:effectLst/>
                                                            <a:uLnTx/>
                                                            <a:uFillTx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kumimoji="0" lang="en-GB" sz="800" b="0" i="1" u="none" strike="noStrike" kern="1200" cap="none" spc="0" normalizeH="0" baseline="0" noProof="0" smtClean="0">
                                                            <a:ln>
                                                              <a:noFill/>
                                                            </a:ln>
                                                            <a:solidFill>
                                                              <a:prstClr val="black"/>
                                                            </a:solidFill>
                                                            <a:effectLst/>
                                                            <a:uLnTx/>
                                                            <a:uFillTx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  <m:t>𝑦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kumimoji="0" lang="en-GB" sz="800" b="0" i="1" u="none" strike="noStrike" kern="1200" cap="none" spc="0" normalizeH="0" baseline="0" noProof="0" smtClean="0">
                                                            <a:ln>
                                                              <a:noFill/>
                                                            </a:ln>
                                                            <a:solidFill>
                                                              <a:prstClr val="black"/>
                                                            </a:solidFill>
                                                            <a:effectLst/>
                                                            <a:uLnTx/>
                                                            <a:uFillTx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  <m:t>′</m:t>
                                                        </m:r>
                                                      </m:sup>
                                                    </m:sSup>
                                                  </m:e>
                                                  <m:sup>
                                                    <m:d>
                                                      <m:dPr>
                                                        <m:ctrlPr>
                                                          <a:rPr kumimoji="0" lang="en-GB" sz="800" b="0" i="1" u="none" strike="noStrike" kern="1200" cap="none" spc="0" normalizeH="0" baseline="0" noProof="0" smtClean="0">
                                                            <a:ln>
                                                              <a:noFill/>
                                                            </a:ln>
                                                            <a:solidFill>
                                                              <a:prstClr val="black"/>
                                                            </a:solidFill>
                                                            <a:effectLst/>
                                                            <a:uLnTx/>
                                                            <a:uFillTx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kumimoji="0" lang="en-GB" sz="800" b="0" i="1" u="none" strike="noStrike" kern="1200" cap="none" spc="0" normalizeH="0" baseline="0" noProof="0" smtClean="0">
                                                            <a:ln>
                                                              <a:noFill/>
                                                            </a:ln>
                                                            <a:solidFill>
                                                              <a:prstClr val="black"/>
                                                            </a:solidFill>
                                                            <a:effectLst/>
                                                            <a:uLnTx/>
                                                            <a:uFillTx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  <m:t>𝑖</m:t>
                                                        </m:r>
                                                      </m:e>
                                                    </m:d>
                                                  </m:sup>
                                                </m:sSup>
                                                <m:r>
                                                  <a:rPr kumimoji="0" lang="en-GB" sz="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 − 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kumimoji="0" lang="en-GB" sz="8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prstClr val="black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kumimoji="0" lang="en-GB" sz="8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prstClr val="black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p>
                                                    <m:d>
                                                      <m:dPr>
                                                        <m:ctrlPr>
                                                          <a:rPr kumimoji="0" lang="en-GB" sz="800" b="0" i="1" u="none" strike="noStrike" kern="1200" cap="none" spc="0" normalizeH="0" baseline="0" noProof="0" smtClean="0">
                                                            <a:ln>
                                                              <a:noFill/>
                                                            </a:ln>
                                                            <a:solidFill>
                                                              <a:prstClr val="black"/>
                                                            </a:solidFill>
                                                            <a:effectLst/>
                                                            <a:uLnTx/>
                                                            <a:uFillTx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kumimoji="0" lang="en-GB" sz="800" b="0" i="1" u="none" strike="noStrike" kern="1200" cap="none" spc="0" normalizeH="0" baseline="0" noProof="0" smtClean="0">
                                                            <a:ln>
                                                              <a:noFill/>
                                                            </a:ln>
                                                            <a:solidFill>
                                                              <a:prstClr val="black"/>
                                                            </a:solidFill>
                                                            <a:effectLst/>
                                                            <a:uLnTx/>
                                                            <a:uFillTx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  <m:t>𝑖</m:t>
                                                        </m:r>
                                                      </m:e>
                                                    </m:d>
                                                  </m:sup>
                                                </m:sSup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kumimoji="0" lang="en-GB" sz="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kumimoji="0" lang="en-GB" sz="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 </m:t>
                                        </m:r>
                                      </m:e>
                                    </m:nary>
                                  </m:e>
                                </m:func>
                              </m:oMath>
                            </m:oMathPara>
                          </a14:m>
                          <a:endParaRPr lang="en-GB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Minimize Average of squared distances in N dimensional plane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kumimoji="0" lang="en-GB" sz="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kumimoji="0" lang="en-GB" sz="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kumimoji="0" lang="en-GB" sz="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min</m:t>
                                        </m:r>
                                      </m:e>
                                      <m:lim/>
                                    </m:limLow>
                                  </m:fName>
                                  <m:e>
                                    <m:f>
                                      <m:fPr>
                                        <m:ctrlPr>
                                          <a:rPr kumimoji="0" lang="en-GB" sz="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0" lang="en-GB" sz="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kumimoji="0" lang="en-GB" sz="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  <m:r>
                                          <a:rPr kumimoji="0" lang="en-GB" sz="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  <m:r>
                                      <a:rPr kumimoji="0" lang="en-GB" sz="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nary>
                                      <m:naryPr>
                                        <m:chr m:val="∑"/>
                                        <m:ctrlPr>
                                          <a:rPr kumimoji="0" lang="en-GB" sz="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kumimoji="0" lang="en-GB" sz="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  <m:r>
                                          <a:rPr kumimoji="0" lang="en-GB" sz="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kumimoji="0" lang="en-GB" sz="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kumimoji="0" lang="en-GB" sz="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kumimoji="0" lang="en-GB" sz="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kumimoji="0" lang="en-GB" sz="8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prstClr val="black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kumimoji="0" lang="en-GB" sz="800" b="0" i="1" u="none" strike="noStrike" kern="1200" cap="none" spc="0" normalizeH="0" baseline="0" noProof="0" smtClean="0">
                                                            <a:ln>
                                                              <a:noFill/>
                                                            </a:ln>
                                                            <a:solidFill>
                                                              <a:prstClr val="black"/>
                                                            </a:solidFill>
                                                            <a:effectLst/>
                                                            <a:uLnTx/>
                                                            <a:uFillTx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kumimoji="0" lang="en-GB" sz="800" b="0" i="1" u="none" strike="noStrike" kern="1200" cap="none" spc="0" normalizeH="0" baseline="0" noProof="0" smtClean="0">
                                                            <a:ln>
                                                              <a:noFill/>
                                                            </a:ln>
                                                            <a:solidFill>
                                                              <a:prstClr val="black"/>
                                                            </a:solidFill>
                                                            <a:effectLst/>
                                                            <a:uLnTx/>
                                                            <a:uFillTx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  <m:t>𝑦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kumimoji="0" lang="en-GB" sz="800" b="0" i="1" u="none" strike="noStrike" kern="1200" cap="none" spc="0" normalizeH="0" baseline="0" noProof="0" smtClean="0">
                                                            <a:ln>
                                                              <a:noFill/>
                                                            </a:ln>
                                                            <a:solidFill>
                                                              <a:prstClr val="black"/>
                                                            </a:solidFill>
                                                            <a:effectLst/>
                                                            <a:uLnTx/>
                                                            <a:uFillTx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  <m:t>′</m:t>
                                                        </m:r>
                                                      </m:sup>
                                                    </m:sSup>
                                                  </m:e>
                                                  <m:sup>
                                                    <m:d>
                                                      <m:dPr>
                                                        <m:ctrlPr>
                                                          <a:rPr kumimoji="0" lang="en-GB" sz="800" b="0" i="1" u="none" strike="noStrike" kern="1200" cap="none" spc="0" normalizeH="0" baseline="0" noProof="0" smtClean="0">
                                                            <a:ln>
                                                              <a:noFill/>
                                                            </a:ln>
                                                            <a:solidFill>
                                                              <a:prstClr val="black"/>
                                                            </a:solidFill>
                                                            <a:effectLst/>
                                                            <a:uLnTx/>
                                                            <a:uFillTx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kumimoji="0" lang="en-GB" sz="800" b="0" i="1" u="none" strike="noStrike" kern="1200" cap="none" spc="0" normalizeH="0" baseline="0" noProof="0" smtClean="0">
                                                            <a:ln>
                                                              <a:noFill/>
                                                            </a:ln>
                                                            <a:solidFill>
                                                              <a:prstClr val="black"/>
                                                            </a:solidFill>
                                                            <a:effectLst/>
                                                            <a:uLnTx/>
                                                            <a:uFillTx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  <m:t>𝑖</m:t>
                                                        </m:r>
                                                      </m:e>
                                                    </m:d>
                                                  </m:sup>
                                                </m:sSup>
                                                <m:r>
                                                  <a:rPr kumimoji="0" lang="en-GB" sz="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 − 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kumimoji="0" lang="en-GB" sz="8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prstClr val="black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kumimoji="0" lang="en-GB" sz="8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prstClr val="black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p>
                                                    <m:d>
                                                      <m:dPr>
                                                        <m:ctrlPr>
                                                          <a:rPr kumimoji="0" lang="en-GB" sz="800" b="0" i="1" u="none" strike="noStrike" kern="1200" cap="none" spc="0" normalizeH="0" baseline="0" noProof="0" smtClean="0">
                                                            <a:ln>
                                                              <a:noFill/>
                                                            </a:ln>
                                                            <a:solidFill>
                                                              <a:prstClr val="black"/>
                                                            </a:solidFill>
                                                            <a:effectLst/>
                                                            <a:uLnTx/>
                                                            <a:uFillTx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kumimoji="0" lang="en-GB" sz="800" b="0" i="1" u="none" strike="noStrike" kern="1200" cap="none" spc="0" normalizeH="0" baseline="0" noProof="0" smtClean="0">
                                                            <a:ln>
                                                              <a:noFill/>
                                                            </a:ln>
                                                            <a:solidFill>
                                                              <a:prstClr val="black"/>
                                                            </a:solidFill>
                                                            <a:effectLst/>
                                                            <a:uLnTx/>
                                                            <a:uFillTx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  <m:t>𝑖</m:t>
                                                        </m:r>
                                                      </m:e>
                                                    </m:d>
                                                  </m:sup>
                                                </m:sSup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kumimoji="0" lang="en-GB" sz="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kumimoji="0" lang="en-GB" sz="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 </m:t>
                                        </m:r>
                                      </m:e>
                                    </m:nary>
                                  </m:e>
                                </m:func>
                              </m:oMath>
                            </m:oMathPara>
                          </a14:m>
                          <a:endParaRPr lang="en-GB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Average of squared distances in N dimensional space for converted equations</a:t>
                          </a:r>
                        </a:p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kumimoji="0" lang="en-GB" sz="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kumimoji="0" lang="en-GB" sz="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kumimoji="0" lang="en-GB" sz="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min</m:t>
                                        </m:r>
                                      </m:e>
                                      <m:lim/>
                                    </m:limLow>
                                  </m:fName>
                                  <m:e>
                                    <m:f>
                                      <m:fPr>
                                        <m:ctrlPr>
                                          <a:rPr kumimoji="0" lang="en-GB" sz="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0" lang="en-GB" sz="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kumimoji="0" lang="en-GB" sz="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  <m:r>
                                          <a:rPr kumimoji="0" lang="en-GB" sz="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  <m:r>
                                      <a:rPr kumimoji="0" lang="en-GB" sz="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nary>
                                      <m:naryPr>
                                        <m:chr m:val="∑"/>
                                        <m:ctrlPr>
                                          <a:rPr kumimoji="0" lang="en-GB" sz="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kumimoji="0" lang="en-GB" sz="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  <m:r>
                                          <a:rPr kumimoji="0" lang="en-GB" sz="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kumimoji="0" lang="en-GB" sz="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kumimoji="0" lang="en-GB" sz="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kumimoji="0" lang="en-GB" sz="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kumimoji="0" lang="en-GB" sz="8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prstClr val="black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kumimoji="0" lang="en-GB" sz="800" b="0" i="1" u="none" strike="noStrike" kern="1200" cap="none" spc="0" normalizeH="0" baseline="0" noProof="0" smtClean="0">
                                                            <a:ln>
                                                              <a:noFill/>
                                                            </a:ln>
                                                            <a:solidFill>
                                                              <a:prstClr val="black"/>
                                                            </a:solidFill>
                                                            <a:effectLst/>
                                                            <a:uLnTx/>
                                                            <a:uFillTx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kumimoji="0" lang="en-GB" sz="800" b="0" i="1" u="none" strike="noStrike" kern="1200" cap="none" spc="0" normalizeH="0" baseline="0" noProof="0" smtClean="0">
                                                            <a:ln>
                                                              <a:noFill/>
                                                            </a:ln>
                                                            <a:solidFill>
                                                              <a:prstClr val="black"/>
                                                            </a:solidFill>
                                                            <a:effectLst/>
                                                            <a:uLnTx/>
                                                            <a:uFillTx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  <m:t>𝑦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kumimoji="0" lang="en-GB" sz="800" b="0" i="1" u="none" strike="noStrike" kern="1200" cap="none" spc="0" normalizeH="0" baseline="0" noProof="0" smtClean="0">
                                                            <a:ln>
                                                              <a:noFill/>
                                                            </a:ln>
                                                            <a:solidFill>
                                                              <a:prstClr val="black"/>
                                                            </a:solidFill>
                                                            <a:effectLst/>
                                                            <a:uLnTx/>
                                                            <a:uFillTx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  <m:t>′</m:t>
                                                        </m:r>
                                                      </m:sup>
                                                    </m:sSup>
                                                  </m:e>
                                                  <m:sup>
                                                    <m:d>
                                                      <m:dPr>
                                                        <m:ctrlPr>
                                                          <a:rPr kumimoji="0" lang="en-GB" sz="800" b="0" i="1" u="none" strike="noStrike" kern="1200" cap="none" spc="0" normalizeH="0" baseline="0" noProof="0" smtClean="0">
                                                            <a:ln>
                                                              <a:noFill/>
                                                            </a:ln>
                                                            <a:solidFill>
                                                              <a:prstClr val="black"/>
                                                            </a:solidFill>
                                                            <a:effectLst/>
                                                            <a:uLnTx/>
                                                            <a:uFillTx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kumimoji="0" lang="en-GB" sz="800" b="0" i="1" u="none" strike="noStrike" kern="1200" cap="none" spc="0" normalizeH="0" baseline="0" noProof="0" smtClean="0">
                                                            <a:ln>
                                                              <a:noFill/>
                                                            </a:ln>
                                                            <a:solidFill>
                                                              <a:prstClr val="black"/>
                                                            </a:solidFill>
                                                            <a:effectLst/>
                                                            <a:uLnTx/>
                                                            <a:uFillTx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  <m:t>𝑖</m:t>
                                                        </m:r>
                                                      </m:e>
                                                    </m:d>
                                                  </m:sup>
                                                </m:sSup>
                                                <m:r>
                                                  <a:rPr kumimoji="0" lang="en-GB" sz="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 − 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kumimoji="0" lang="en-GB" sz="8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prstClr val="black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kumimoji="0" lang="en-GB" sz="8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prstClr val="black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p>
                                                    <m:d>
                                                      <m:dPr>
                                                        <m:ctrlPr>
                                                          <a:rPr kumimoji="0" lang="en-GB" sz="800" b="0" i="1" u="none" strike="noStrike" kern="1200" cap="none" spc="0" normalizeH="0" baseline="0" noProof="0" smtClean="0">
                                                            <a:ln>
                                                              <a:noFill/>
                                                            </a:ln>
                                                            <a:solidFill>
                                                              <a:prstClr val="black"/>
                                                            </a:solidFill>
                                                            <a:effectLst/>
                                                            <a:uLnTx/>
                                                            <a:uFillTx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kumimoji="0" lang="en-GB" sz="800" b="0" i="1" u="none" strike="noStrike" kern="1200" cap="none" spc="0" normalizeH="0" baseline="0" noProof="0" smtClean="0">
                                                            <a:ln>
                                                              <a:noFill/>
                                                            </a:ln>
                                                            <a:solidFill>
                                                              <a:prstClr val="black"/>
                                                            </a:solidFill>
                                                            <a:effectLst/>
                                                            <a:uLnTx/>
                                                            <a:uFillTx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  <m:t>𝑖</m:t>
                                                        </m:r>
                                                      </m:e>
                                                    </m:d>
                                                  </m:sup>
                                                </m:sSup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kumimoji="0" lang="en-GB" sz="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kumimoji="0" lang="en-GB" sz="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 </m:t>
                                        </m:r>
                                      </m:e>
                                    </m:nary>
                                  </m:e>
                                </m:func>
                              </m:oMath>
                            </m:oMathPara>
                          </a14:m>
                          <a:endParaRPr lang="en-GB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0" lang="en-US" sz="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sz="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  <m:r>
                                <a:rPr kumimoji="0" lang="en-US" sz="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8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log</m:t>
                              </m:r>
                              <m:d>
                                <m:dPr>
                                  <m:ctrlPr>
                                    <a:rPr kumimoji="0" lang="en-US" sz="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GB" sz="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GB" sz="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kumimoji="0" lang="en-GB" sz="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kumimoji="0" lang="en-US" sz="8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−(1−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8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y</m:t>
                              </m:r>
                              <m:r>
                                <a:rPr kumimoji="0" lang="en-US" sz="8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r>
                            <a:rPr kumimoji="0" lang="en-US" sz="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kumimoji="0" lang="en-US" sz="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log</m:t>
                              </m:r>
                              <m:d>
                                <m:dPr>
                                  <m:ctrlPr>
                                    <a:rPr kumimoji="0" lang="en-US" sz="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GB" sz="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1−</m:t>
                                  </m:r>
                                  <m:r>
                                    <a:rPr kumimoji="0" lang="en-GB" sz="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  <m:r>
                                    <a:rPr kumimoji="0" lang="en-GB" sz="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′</m:t>
                                  </m:r>
                                </m:e>
                              </m:d>
                            </m:oMath>
                          </a14:m>
                          <a:endParaRPr kumimoji="0" lang="en-GB" sz="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:endParaRPr lang="en-GB" sz="800" dirty="0"/>
                        </a:p>
                        <a:p>
                          <a:pPr algn="ctr"/>
                          <a:r>
                            <a:rPr lang="en-GB" sz="1200" dirty="0"/>
                            <a:t>This function is chosen so that cost vs parameter curve is convex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1515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Optimization method</a:t>
                          </a:r>
                        </a:p>
                      </a:txBody>
                      <a:tcPr>
                        <a:solidFill>
                          <a:srgbClr val="FF9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Gradient descent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Gradient descent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Gradient descent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Gradient descent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674409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EFE05692-2AB5-FB60-5E26-822708B2A0E6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2151062" y="1066800"/>
              <a:ext cx="7886700" cy="504475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7340">
                      <a:extLst>
                        <a:ext uri="{9D8B030D-6E8A-4147-A177-3AD203B41FA5}">
                          <a16:colId xmlns:a16="http://schemas.microsoft.com/office/drawing/2014/main" val="2946549925"/>
                        </a:ext>
                      </a:extLst>
                    </a:gridCol>
                    <a:gridCol w="1577340">
                      <a:extLst>
                        <a:ext uri="{9D8B030D-6E8A-4147-A177-3AD203B41FA5}">
                          <a16:colId xmlns:a16="http://schemas.microsoft.com/office/drawing/2014/main" val="2416466632"/>
                        </a:ext>
                      </a:extLst>
                    </a:gridCol>
                    <a:gridCol w="1577340">
                      <a:extLst>
                        <a:ext uri="{9D8B030D-6E8A-4147-A177-3AD203B41FA5}">
                          <a16:colId xmlns:a16="http://schemas.microsoft.com/office/drawing/2014/main" val="2849620441"/>
                        </a:ext>
                      </a:extLst>
                    </a:gridCol>
                    <a:gridCol w="1577340">
                      <a:extLst>
                        <a:ext uri="{9D8B030D-6E8A-4147-A177-3AD203B41FA5}">
                          <a16:colId xmlns:a16="http://schemas.microsoft.com/office/drawing/2014/main" val="1647310802"/>
                        </a:ext>
                      </a:extLst>
                    </a:gridCol>
                    <a:gridCol w="1577340">
                      <a:extLst>
                        <a:ext uri="{9D8B030D-6E8A-4147-A177-3AD203B41FA5}">
                          <a16:colId xmlns:a16="http://schemas.microsoft.com/office/drawing/2014/main" val="1572668923"/>
                        </a:ext>
                      </a:extLst>
                    </a:gridCol>
                  </a:tblGrid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99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Linear Regression</a:t>
                          </a:r>
                        </a:p>
                      </a:txBody>
                      <a:tcPr>
                        <a:solidFill>
                          <a:srgbClr val="99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Linear regression</a:t>
                          </a:r>
                        </a:p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(multiple variables)</a:t>
                          </a:r>
                        </a:p>
                      </a:txBody>
                      <a:tcPr>
                        <a:solidFill>
                          <a:srgbClr val="99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Polynomial regression</a:t>
                          </a:r>
                        </a:p>
                      </a:txBody>
                      <a:tcPr>
                        <a:solidFill>
                          <a:srgbClr val="99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Logistic regression</a:t>
                          </a:r>
                        </a:p>
                      </a:txBody>
                      <a:tcPr>
                        <a:solidFill>
                          <a:srgbClr val="99CC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457095"/>
                      </a:ext>
                    </a:extLst>
                  </a:tr>
                  <a:tr h="7086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Idea</a:t>
                          </a:r>
                        </a:p>
                      </a:txBody>
                      <a:tcPr>
                        <a:solidFill>
                          <a:srgbClr val="FF9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Fit a straight line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Fit a straight line in </a:t>
                          </a:r>
                        </a:p>
                        <a:p>
                          <a:pPr algn="ctr"/>
                          <a:r>
                            <a:rPr lang="en-GB" dirty="0"/>
                            <a:t>N dimensional space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Convert into linear  regression (multiple variable) problem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Fitting a curve, classification problem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6652206"/>
                      </a:ext>
                    </a:extLst>
                  </a:tr>
                  <a:tr h="13742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Equation</a:t>
                          </a:r>
                        </a:p>
                      </a:txBody>
                      <a:tcPr>
                        <a:solidFill>
                          <a:srgbClr val="FF9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86" t="-89333" r="-300772" b="-184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386" t="-89333" r="-200772" b="-184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386" t="-89333" r="-100772" b="-184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0386" t="-89333" r="-772" b="-184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525243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Parameter to find</a:t>
                          </a:r>
                        </a:p>
                      </a:txBody>
                      <a:tcPr>
                        <a:solidFill>
                          <a:srgbClr val="FF9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86" t="-513253" r="-300772" b="-401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386" t="-513253" r="-200772" b="-401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386" t="-513253" r="-100772" b="-401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0386" t="-513253" r="-772" b="-4012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1260011"/>
                      </a:ext>
                    </a:extLst>
                  </a:tr>
                  <a:tr h="14530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Cost </a:t>
                          </a:r>
                        </a:p>
                        <a:p>
                          <a:pPr algn="ctr"/>
                          <a:r>
                            <a:rPr lang="en-GB" dirty="0"/>
                            <a:t>(or error) function for minimization</a:t>
                          </a:r>
                        </a:p>
                      </a:txBody>
                      <a:tcPr>
                        <a:solidFill>
                          <a:srgbClr val="FF9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86" t="-213866" r="-300772" b="-399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386" t="-213866" r="-200772" b="-399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386" t="-213866" r="-100772" b="-399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0386" t="-213866" r="-772" b="-399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75151547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Optimization method</a:t>
                          </a:r>
                        </a:p>
                      </a:txBody>
                      <a:tcPr>
                        <a:solidFill>
                          <a:srgbClr val="FF9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Gradient descent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Gradient descent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Gradient descent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Gradient descent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674409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CDCFB94-AED7-CCB9-70CC-2D7F35428492}"/>
              </a:ext>
            </a:extLst>
          </p:cNvPr>
          <p:cNvSpPr txBox="1"/>
          <p:nvPr/>
        </p:nvSpPr>
        <p:spPr>
          <a:xfrm>
            <a:off x="2151062" y="6111559"/>
            <a:ext cx="7753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>
                <a:solidFill>
                  <a:srgbClr val="C00000"/>
                </a:solidFill>
                <a:latin typeface="Calibri" panose="020F0502020204030204"/>
              </a:rPr>
              <a:t>Note:</a:t>
            </a:r>
            <a:r>
              <a:rPr lang="en-GB" b="1" dirty="0">
                <a:solidFill>
                  <a:srgbClr val="C00000"/>
                </a:solidFill>
                <a:latin typeface="Calibri" panose="020F0502020204030204"/>
              </a:rPr>
              <a:t> Gradient descent is one of the optimization algorithm. There exists other optimization method too.</a:t>
            </a:r>
          </a:p>
        </p:txBody>
      </p:sp>
    </p:spTree>
    <p:extLst>
      <p:ext uri="{BB962C8B-B14F-4D97-AF65-F5344CB8AC3E}">
        <p14:creationId xmlns:p14="http://schemas.microsoft.com/office/powerpoint/2010/main" val="354092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Example: 3x3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0612" y="2209800"/>
            <a:ext cx="1981200" cy="198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9513" y="2209800"/>
            <a:ext cx="1981200" cy="1981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9012" y="2209800"/>
            <a:ext cx="1981200" cy="1981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95986" y="1749187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Input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65812" y="1749187"/>
            <a:ext cx="77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Kernel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34765" y="1749187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Output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47172" y="233651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73919" y="233651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08412" y="233651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47172" y="296956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73919" y="296956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08412" y="296956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47172" y="360856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73919" y="360856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08412" y="360856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32412" y="2336519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-1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95935" y="233651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30428" y="233651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32412" y="2969567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-2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95935" y="296956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730428" y="296956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32412" y="3608564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-1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095935" y="360856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730428" y="360856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9782" y="4724400"/>
                <a:ext cx="10151630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3⋅−1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2⋅0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1⋅1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1⋅−2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2⋅0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3⋅2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⋅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1⋅0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1⋅1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latin typeface="Calibri Light" panose="020F0302020204030204" pitchFamily="34" charset="0"/>
                  <a:ea typeface="Helvetica Neue" panose="02000503000000020004" pitchFamily="2" charset="0"/>
                  <a:cs typeface="Calibri Light" panose="020F0302020204030204" pitchFamily="34" charset="0"/>
                </a:endParaRPr>
              </a:p>
              <a:p>
                <a:endParaRPr lang="en-US" sz="2400" b="0" dirty="0">
                  <a:latin typeface="Calibri Light" panose="020F0302020204030204" pitchFamily="34" charset="0"/>
                  <a:ea typeface="Helvetica Neue" panose="02000503000000020004" pitchFamily="2" charset="0"/>
                  <a:cs typeface="Calibri Light" panose="020F03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=−3+1−2+6−1+1</m:t>
                      </m:r>
                    </m:oMath>
                  </m:oMathPara>
                </a14:m>
                <a:endParaRPr lang="en-US" sz="2400" b="0" dirty="0">
                  <a:latin typeface="Calibri Light" panose="020F0302020204030204" pitchFamily="34" charset="0"/>
                  <a:ea typeface="Helvetica Neue" panose="02000503000000020004" pitchFamily="2" charset="0"/>
                  <a:cs typeface="Calibri Light" panose="020F03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=2</m:t>
                      </m:r>
                    </m:oMath>
                  </m:oMathPara>
                </a14:m>
                <a:endParaRPr lang="en-US" sz="2400" b="0" dirty="0">
                  <a:latin typeface="Calibri Light" panose="020F0302020204030204" pitchFamily="34" charset="0"/>
                  <a:ea typeface="Helvetica Neue" panose="02000503000000020004" pitchFamily="2" charset="0"/>
                  <a:cs typeface="Calibri Light" panose="020F0302020204030204" pitchFamily="34" charset="0"/>
                </a:endParaRPr>
              </a:p>
              <a:p>
                <a:r>
                  <a:rPr lang="en-US" dirty="0">
                    <a:latin typeface="Calibri Light" panose="020F0302020204030204" pitchFamily="34" charset="0"/>
                    <a:ea typeface="Helvetica Neue" panose="02000503000000020004" pitchFamily="2" charset="0"/>
                    <a:cs typeface="Calibri Light" panose="020F0302020204030204" pitchFamily="34" charset="0"/>
                  </a:rPr>
                  <a:t>    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782" y="4724400"/>
                <a:ext cx="10151630" cy="2215991"/>
              </a:xfrm>
              <a:prstGeom prst="rect">
                <a:avLst/>
              </a:prstGeom>
              <a:blipFill>
                <a:blip r:embed="rId4"/>
                <a:stretch>
                  <a:fillRect l="-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9418496" y="296956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1035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Here’s what the process looks like over a larger input: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612" y="2209800"/>
            <a:ext cx="10006225" cy="391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38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Convolutional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Idea: let neural network learn suitable kernels for task</a:t>
            </a:r>
          </a:p>
          <a:p>
            <a:endParaRPr lang="en-US" sz="3200" dirty="0">
              <a:latin typeface="Calibri Light" panose="020F0302020204030204" pitchFamily="34" charset="0"/>
              <a:ea typeface="Helvetica Neue" panose="02000503000000020004" pitchFamily="2" charset="0"/>
              <a:cs typeface="Calibri Light" panose="020F03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9B8C73-427B-0D41-BC0D-2CBC895946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4612" y="2524030"/>
            <a:ext cx="4162606" cy="41053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795523-1A9E-464C-BB44-EFB290953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5812" y="2789623"/>
            <a:ext cx="4953000" cy="386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88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Convolution operation in N-Dimension!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0012" y="1690689"/>
            <a:ext cx="101600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646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Convolution settings - Height and width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3436" y="1600200"/>
            <a:ext cx="9782801" cy="2209800"/>
          </a:xfrm>
        </p:spPr>
        <p:txBody>
          <a:bodyPr/>
          <a:lstStyle/>
          <a:p>
            <a:r>
              <a:rPr lang="en-US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Number of pixels the kernel operates on</a:t>
            </a:r>
          </a:p>
          <a:p>
            <a:r>
              <a:rPr lang="en-US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Both dimensions must be odd</a:t>
            </a:r>
          </a:p>
          <a:p>
            <a:pPr lvl="1"/>
            <a:r>
              <a:rPr lang="en-US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we need a reasonable center pixel</a:t>
            </a:r>
          </a:p>
          <a:p>
            <a:r>
              <a:rPr lang="en-US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Kernel doesn’t have to be square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3012" y="4343400"/>
            <a:ext cx="1981200" cy="198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81837" y="4991100"/>
            <a:ext cx="1981200" cy="685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384"/>
          <a:stretch/>
        </p:blipFill>
        <p:spPr>
          <a:xfrm>
            <a:off x="9447212" y="4343400"/>
            <a:ext cx="685800" cy="1981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84920" y="3962400"/>
            <a:ext cx="1936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Height: 3, Width: 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88679" y="3962400"/>
            <a:ext cx="1936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Height: 1, Width: 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734406" y="3962400"/>
            <a:ext cx="1936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Height: 3, Width: 1</a:t>
            </a:r>
          </a:p>
        </p:txBody>
      </p:sp>
    </p:spTree>
    <p:extLst>
      <p:ext uri="{BB962C8B-B14F-4D97-AF65-F5344CB8AC3E}">
        <p14:creationId xmlns:p14="http://schemas.microsoft.com/office/powerpoint/2010/main" val="1404886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Stride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012" y="1828800"/>
            <a:ext cx="10512862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i="1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Stride </a:t>
            </a:r>
            <a:r>
              <a:rPr lang="en-US" sz="32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is the step size from center to center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Also has height/width component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Generally height/width are the same</a:t>
            </a:r>
            <a:endParaRPr lang="en-US" sz="3200" dirty="0">
              <a:latin typeface="Calibri Light" panose="020F0302020204030204" pitchFamily="34" charset="0"/>
              <a:ea typeface="Helvetica Neue" panose="02000503000000020004" pitchFamily="2" charset="0"/>
              <a:cs typeface="Calibri Light" panose="020F03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32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If greater than 1, will scale down the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          output dimensions</a:t>
            </a:r>
          </a:p>
          <a:p>
            <a:endParaRPr lang="en-US" sz="3200" dirty="0">
              <a:latin typeface="Calibri Light" panose="020F0302020204030204" pitchFamily="34" charset="0"/>
              <a:ea typeface="Helvetica Neue" panose="02000503000000020004" pitchFamily="2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3935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Stride 2 convolution – Find output?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0012" y="2133600"/>
            <a:ext cx="10437484" cy="40871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A11707-D124-E945-96E0-78EF36A38D01}"/>
              </a:ext>
            </a:extLst>
          </p:cNvPr>
          <p:cNvSpPr/>
          <p:nvPr/>
        </p:nvSpPr>
        <p:spPr>
          <a:xfrm>
            <a:off x="8761412" y="2286000"/>
            <a:ext cx="32004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84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Padding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3436" y="1600200"/>
            <a:ext cx="9782801" cy="7620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Notice: the standard convolution down samples input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8718" y="2209800"/>
            <a:ext cx="10141200" cy="39711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4316" y="6044625"/>
            <a:ext cx="1016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[5x5]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675812" y="6044625"/>
            <a:ext cx="1016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[3x3]</a:t>
            </a:r>
          </a:p>
        </p:txBody>
      </p:sp>
    </p:spTree>
    <p:extLst>
      <p:ext uri="{BB962C8B-B14F-4D97-AF65-F5344CB8AC3E}">
        <p14:creationId xmlns:p14="http://schemas.microsoft.com/office/powerpoint/2010/main" val="1294607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Padding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5212" y="1447800"/>
            <a:ext cx="9782801" cy="349091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Padding adds pseudo-pixels off-the-edge of the input</a:t>
            </a:r>
          </a:p>
          <a:p>
            <a:pPr lvl="1">
              <a:lnSpc>
                <a:spcPct val="120000"/>
              </a:lnSpc>
            </a:pPr>
            <a:r>
              <a:rPr lang="en-US" sz="28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Padding is all zero values</a:t>
            </a:r>
          </a:p>
          <a:p>
            <a:pPr>
              <a:lnSpc>
                <a:spcPct val="120000"/>
              </a:lnSpc>
            </a:pPr>
            <a:r>
              <a:rPr lang="en-US" sz="32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One unit of padding means </a:t>
            </a:r>
            <a:r>
              <a:rPr lang="en-US" sz="32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  <a:sym typeface="Wingdings"/>
              </a:rPr>
              <a:t>one ring of zero pixels around the input.</a:t>
            </a:r>
            <a:endParaRPr lang="en-US" sz="3200" dirty="0">
              <a:latin typeface="Calibri Light" panose="020F0302020204030204" pitchFamily="34" charset="0"/>
              <a:ea typeface="Helvetica Neue" panose="02000503000000020004" pitchFamily="2" charset="0"/>
              <a:cs typeface="Calibri Light" panose="020F03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227F8A-C380-4B47-96F1-BE159395E8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3012" y="3899377"/>
            <a:ext cx="5524500" cy="29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533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AAA3E-8061-7E43-9091-D4DE6A09A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How much padding?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9AAB8-AC2C-3143-AABE-ECE3B36FC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2" y="1524000"/>
            <a:ext cx="10512862" cy="503237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32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Amount of padding is usually either:</a:t>
            </a:r>
          </a:p>
          <a:p>
            <a:pPr marL="457200" indent="-457200">
              <a:lnSpc>
                <a:spcPct val="120000"/>
              </a:lnSpc>
              <a:buFont typeface="Arial" charset="0"/>
              <a:buChar char="•"/>
            </a:pPr>
            <a:r>
              <a:rPr lang="en-US" sz="32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No padding</a:t>
            </a:r>
          </a:p>
          <a:p>
            <a:pPr marL="457200" indent="-457200">
              <a:lnSpc>
                <a:spcPct val="120000"/>
              </a:lnSpc>
              <a:buFont typeface="Arial" charset="0"/>
              <a:buChar char="•"/>
            </a:pPr>
            <a:r>
              <a:rPr lang="en-US" sz="32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Enough to offset the kernel size and output the same dimensions</a:t>
            </a:r>
          </a:p>
          <a:p>
            <a:pPr marL="1165860" lvl="1" indent="-457200">
              <a:lnSpc>
                <a:spcPct val="120000"/>
              </a:lnSpc>
            </a:pPr>
            <a:r>
              <a:rPr lang="en-US" sz="28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TensorFlow calls this ‘SAME’ (i.e., same input/output size)</a:t>
            </a:r>
          </a:p>
          <a:p>
            <a:pPr lvl="2">
              <a:lnSpc>
                <a:spcPct val="120000"/>
              </a:lnSpc>
            </a:pPr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3x3 kernel </a:t>
            </a:r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  <a:sym typeface="Wingdings"/>
              </a:rPr>
              <a:t> padding 1</a:t>
            </a:r>
          </a:p>
          <a:p>
            <a:pPr lvl="2">
              <a:lnSpc>
                <a:spcPct val="120000"/>
              </a:lnSpc>
            </a:pPr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  <a:sym typeface="Wingdings"/>
              </a:rPr>
              <a:t>5x5 kernel  padding 2</a:t>
            </a:r>
          </a:p>
          <a:p>
            <a:pPr lvl="2">
              <a:lnSpc>
                <a:spcPct val="120000"/>
              </a:lnSpc>
            </a:pPr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  <a:sym typeface="Wingdings"/>
              </a:rPr>
              <a:t>7x7 kernel  padding 3</a:t>
            </a:r>
          </a:p>
          <a:p>
            <a:endParaRPr lang="en-US" sz="3200" dirty="0">
              <a:latin typeface="Calibri Light" panose="020F0302020204030204" pitchFamily="34" charset="0"/>
              <a:ea typeface="Helvetica Neue" panose="02000503000000020004" pitchFamily="2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636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B3A47-8B67-294F-96B2-54AC83CA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Helvetica Neue" panose="02000503000000020004" pitchFamily="2" charset="0"/>
                <a:cs typeface="Calibri Light" panose="020F0302020204030204" pitchFamily="34" charset="0"/>
              </a:rPr>
              <a:t>What did you Learn till now?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0FAC5-77B9-684E-B2D0-C2F837DFC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481" y="1539584"/>
            <a:ext cx="10512862" cy="448958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j-lt"/>
                <a:ea typeface="Helvetica Neue" panose="02000503000000020004" pitchFamily="2" charset="0"/>
                <a:cs typeface="Calibri Light" panose="020F0302020204030204" pitchFamily="34" charset="0"/>
              </a:rPr>
              <a:t>Basic Architecture and Components of a NN.</a:t>
            </a:r>
          </a:p>
          <a:p>
            <a:r>
              <a:rPr lang="en-US" sz="3600" dirty="0">
                <a:latin typeface="+mj-lt"/>
                <a:ea typeface="Helvetica Neue" panose="02000503000000020004" pitchFamily="2" charset="0"/>
                <a:cs typeface="Calibri Light" panose="020F0302020204030204" pitchFamily="34" charset="0"/>
              </a:rPr>
              <a:t>Training considerations including </a:t>
            </a:r>
          </a:p>
          <a:p>
            <a:r>
              <a:rPr lang="en-US" sz="3600" dirty="0">
                <a:latin typeface="+mj-lt"/>
                <a:ea typeface="Helvetica Neue" panose="02000503000000020004" pitchFamily="2" charset="0"/>
                <a:cs typeface="Calibri Light" panose="020F0302020204030204" pitchFamily="34" charset="0"/>
              </a:rPr>
              <a:t>Optimizers</a:t>
            </a:r>
          </a:p>
          <a:p>
            <a:pPr marL="457063" lvl="1" indent="0">
              <a:buNone/>
            </a:pPr>
            <a:endParaRPr lang="en-US" sz="4399" b="1" dirty="0">
              <a:latin typeface="+mj-lt"/>
              <a:ea typeface="Helvetica Neue" panose="02000503000000020004" pitchFamily="2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US" sz="4399" b="1" dirty="0">
                <a:latin typeface="+mj-lt"/>
                <a:ea typeface="Helvetica Neue" panose="02000503000000020004" pitchFamily="2" charset="0"/>
                <a:cs typeface="Calibri Light" panose="020F0302020204030204" pitchFamily="34" charset="0"/>
              </a:rPr>
              <a:t>What Next…?</a:t>
            </a:r>
          </a:p>
          <a:p>
            <a:pPr marL="0" indent="0">
              <a:buNone/>
            </a:pPr>
            <a:r>
              <a:rPr lang="en-US" sz="4399" b="1" dirty="0">
                <a:latin typeface="+mj-lt"/>
                <a:ea typeface="Helvetica Neue" panose="02000503000000020004" pitchFamily="2" charset="0"/>
                <a:cs typeface="Calibri Light" panose="020F0302020204030204" pitchFamily="34" charset="0"/>
              </a:rPr>
              <a:t> </a:t>
            </a:r>
            <a:r>
              <a:rPr lang="en-US" sz="4000" dirty="0">
                <a:latin typeface="+mj-lt"/>
                <a:ea typeface="Helvetica Neue" panose="02000503000000020004" pitchFamily="2" charset="0"/>
                <a:cs typeface="Calibri Light" panose="020F0302020204030204" pitchFamily="34" charset="0"/>
              </a:rPr>
              <a:t>New Architectures!</a:t>
            </a:r>
            <a:endParaRPr lang="en-US" sz="4399" b="1" dirty="0">
              <a:latin typeface="+mj-lt"/>
              <a:ea typeface="Helvetica Neue" panose="02000503000000020004" pitchFamily="2" charset="0"/>
              <a:cs typeface="Calibri Light" panose="020F030202020403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A65C6A-2563-8940-9784-D91FD292FEED}"/>
              </a:ext>
            </a:extLst>
          </p:cNvPr>
          <p:cNvGrpSpPr/>
          <p:nvPr/>
        </p:nvGrpSpPr>
        <p:grpSpPr>
          <a:xfrm>
            <a:off x="6627812" y="4259206"/>
            <a:ext cx="5283235" cy="2598794"/>
            <a:chOff x="2216569" y="1182627"/>
            <a:chExt cx="8603831" cy="5546587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112DECE-ABA5-F748-BC14-404A525C73CB}"/>
                </a:ext>
              </a:extLst>
            </p:cNvPr>
            <p:cNvCxnSpPr/>
            <p:nvPr/>
          </p:nvCxnSpPr>
          <p:spPr>
            <a:xfrm>
              <a:off x="2216569" y="2866633"/>
              <a:ext cx="889597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912D5F2-961D-4848-A31E-0B6A0F9EFC48}"/>
                </a:ext>
              </a:extLst>
            </p:cNvPr>
            <p:cNvCxnSpPr/>
            <p:nvPr/>
          </p:nvCxnSpPr>
          <p:spPr>
            <a:xfrm>
              <a:off x="2216569" y="4064922"/>
              <a:ext cx="889597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19F18C2-201A-314C-AA50-0734884ACCCE}"/>
                </a:ext>
              </a:extLst>
            </p:cNvPr>
            <p:cNvCxnSpPr/>
            <p:nvPr/>
          </p:nvCxnSpPr>
          <p:spPr>
            <a:xfrm>
              <a:off x="2216569" y="5263211"/>
              <a:ext cx="889597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ABB3748-1846-F649-BB96-26DD5D424D8E}"/>
                </a:ext>
              </a:extLst>
            </p:cNvPr>
            <p:cNvGrpSpPr/>
            <p:nvPr/>
          </p:nvGrpSpPr>
          <p:grpSpPr>
            <a:xfrm>
              <a:off x="3106166" y="1182627"/>
              <a:ext cx="7714234" cy="5546587"/>
              <a:chOff x="3106166" y="1182627"/>
              <a:chExt cx="7714234" cy="55465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4A5CA2D9-E32C-D648-A9D4-F07B0D5E5732}"/>
                      </a:ext>
                    </a:extLst>
                  </p:cNvPr>
                  <p:cNvSpPr/>
                  <p:nvPr/>
                </p:nvSpPr>
                <p:spPr>
                  <a:xfrm>
                    <a:off x="6190237" y="5263212"/>
                    <a:ext cx="925221" cy="925221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399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   </m:t>
                          </m:r>
                          <m:r>
                            <a:rPr lang="en-US" sz="2399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oMath>
                      </m:oMathPara>
                    </a14:m>
                    <a:endParaRPr lang="en-US" sz="2399" dirty="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12" name="Oval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90237" y="5263212"/>
                    <a:ext cx="925221" cy="925221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BF5943E6-6BAA-5A4F-A6DC-11FA8A462F14}"/>
                      </a:ext>
                    </a:extLst>
                  </p:cNvPr>
                  <p:cNvSpPr/>
                  <p:nvPr/>
                </p:nvSpPr>
                <p:spPr>
                  <a:xfrm>
                    <a:off x="6190237" y="4123817"/>
                    <a:ext cx="925221" cy="925221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399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   </m:t>
                          </m:r>
                          <m:r>
                            <a:rPr lang="en-US" sz="2399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oMath>
                      </m:oMathPara>
                    </a14:m>
                    <a:endParaRPr lang="en-US" sz="2399" dirty="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13" name="Oval 1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90237" y="4123817"/>
                    <a:ext cx="925221" cy="925221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CA4E6EE5-8388-BA40-93EB-A5D30E8070E9}"/>
                      </a:ext>
                    </a:extLst>
                  </p:cNvPr>
                  <p:cNvSpPr/>
                  <p:nvPr/>
                </p:nvSpPr>
                <p:spPr>
                  <a:xfrm>
                    <a:off x="6190237" y="2984425"/>
                    <a:ext cx="925221" cy="925221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399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   </m:t>
                          </m:r>
                          <m:r>
                            <a:rPr lang="en-US" sz="2399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oMath>
                      </m:oMathPara>
                    </a14:m>
                    <a:endParaRPr lang="en-US" sz="2399" dirty="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14" name="Oval 1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90237" y="2984425"/>
                    <a:ext cx="925221" cy="925221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52EE45BB-09A2-F547-BA63-15799F026D5D}"/>
                      </a:ext>
                    </a:extLst>
                  </p:cNvPr>
                  <p:cNvSpPr/>
                  <p:nvPr/>
                </p:nvSpPr>
                <p:spPr>
                  <a:xfrm>
                    <a:off x="6190237" y="1845033"/>
                    <a:ext cx="925221" cy="925221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399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   </m:t>
                          </m:r>
                          <m:r>
                            <a:rPr lang="en-US" sz="2399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oMath>
                      </m:oMathPara>
                    </a14:m>
                    <a:endParaRPr lang="en-US" sz="2399" dirty="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15" name="Oval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90237" y="1845033"/>
                    <a:ext cx="925221" cy="925221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4E0AAA1E-3CE3-0846-9AE8-4D891475FB98}"/>
                      </a:ext>
                    </a:extLst>
                  </p:cNvPr>
                  <p:cNvSpPr/>
                  <p:nvPr/>
                </p:nvSpPr>
                <p:spPr>
                  <a:xfrm>
                    <a:off x="7799531" y="2404023"/>
                    <a:ext cx="925221" cy="925221"/>
                  </a:xfrm>
                  <a:prstGeom prst="ellipse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99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999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99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999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999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999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999" dirty="0">
                      <a:solidFill>
                        <a:schemeClr val="tx2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16" name="Oval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99531" y="2404023"/>
                    <a:ext cx="925221" cy="925221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5AB403A4-ECF2-9F4B-A998-7249352CB476}"/>
                      </a:ext>
                    </a:extLst>
                  </p:cNvPr>
                  <p:cNvSpPr/>
                  <p:nvPr/>
                </p:nvSpPr>
                <p:spPr>
                  <a:xfrm>
                    <a:off x="7799531" y="3602312"/>
                    <a:ext cx="925221" cy="925221"/>
                  </a:xfrm>
                  <a:prstGeom prst="ellipse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99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99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999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999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999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999" dirty="0">
                      <a:solidFill>
                        <a:schemeClr val="tx2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17" name="Oval 1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99531" y="3602312"/>
                    <a:ext cx="925221" cy="925221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21AED4D7-1952-9C41-BE61-867836079881}"/>
                      </a:ext>
                    </a:extLst>
                  </p:cNvPr>
                  <p:cNvSpPr/>
                  <p:nvPr/>
                </p:nvSpPr>
                <p:spPr>
                  <a:xfrm>
                    <a:off x="7799531" y="4800601"/>
                    <a:ext cx="925221" cy="925221"/>
                  </a:xfrm>
                  <a:prstGeom prst="ellipse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999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99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999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999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999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999" dirty="0">
                      <a:solidFill>
                        <a:schemeClr val="tx2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18" name="Oval 1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99531" y="4800601"/>
                    <a:ext cx="925221" cy="925221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F9825C09-42A3-414A-AA65-857C4B66B871}"/>
                  </a:ext>
                </a:extLst>
              </p:cNvPr>
              <p:cNvCxnSpPr>
                <a:endCxn id="9" idx="2"/>
              </p:cNvCxnSpPr>
              <p:nvPr/>
            </p:nvCxnSpPr>
            <p:spPr>
              <a:xfrm flipV="1">
                <a:off x="4031386" y="2307643"/>
                <a:ext cx="616814" cy="55899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E8D532F5-9AFB-2E4D-965E-2E2385C88EDE}"/>
                  </a:ext>
                </a:extLst>
              </p:cNvPr>
              <p:cNvCxnSpPr/>
              <p:nvPr/>
            </p:nvCxnSpPr>
            <p:spPr>
              <a:xfrm>
                <a:off x="4031386" y="2866633"/>
                <a:ext cx="616814" cy="58040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F1589A07-CA0D-5342-85E3-008B5C1C1367}"/>
                  </a:ext>
                </a:extLst>
              </p:cNvPr>
              <p:cNvCxnSpPr/>
              <p:nvPr/>
            </p:nvCxnSpPr>
            <p:spPr>
              <a:xfrm>
                <a:off x="4031386" y="2866634"/>
                <a:ext cx="616814" cy="171979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72FA9AEC-89C5-024F-932B-FA7149BF2631}"/>
                  </a:ext>
                </a:extLst>
              </p:cNvPr>
              <p:cNvCxnSpPr/>
              <p:nvPr/>
            </p:nvCxnSpPr>
            <p:spPr>
              <a:xfrm>
                <a:off x="4031386" y="2866634"/>
                <a:ext cx="616814" cy="28591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5D8F4443-948A-2C44-AC8B-1C9A5F486544}"/>
                  </a:ext>
                </a:extLst>
              </p:cNvPr>
              <p:cNvCxnSpPr>
                <a:endCxn id="9" idx="2"/>
              </p:cNvCxnSpPr>
              <p:nvPr/>
            </p:nvCxnSpPr>
            <p:spPr>
              <a:xfrm flipV="1">
                <a:off x="4031386" y="2307644"/>
                <a:ext cx="616814" cy="17572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785C8E30-AF29-154A-9A09-AEC7D2C5AC8B}"/>
                  </a:ext>
                </a:extLst>
              </p:cNvPr>
              <p:cNvCxnSpPr/>
              <p:nvPr/>
            </p:nvCxnSpPr>
            <p:spPr>
              <a:xfrm flipV="1">
                <a:off x="4031386" y="3447036"/>
                <a:ext cx="616814" cy="6178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EFEB2BA2-4185-1448-B924-9E4EAC2B0F16}"/>
                  </a:ext>
                </a:extLst>
              </p:cNvPr>
              <p:cNvCxnSpPr/>
              <p:nvPr/>
            </p:nvCxnSpPr>
            <p:spPr>
              <a:xfrm>
                <a:off x="4031386" y="4064923"/>
                <a:ext cx="616814" cy="5215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0DB85E8A-42A5-674A-AAEF-1D2F25605F1D}"/>
                  </a:ext>
                </a:extLst>
              </p:cNvPr>
              <p:cNvCxnSpPr/>
              <p:nvPr/>
            </p:nvCxnSpPr>
            <p:spPr>
              <a:xfrm>
                <a:off x="4031386" y="4064922"/>
                <a:ext cx="616814" cy="16609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B2142F54-8967-7B46-92B3-3A89DBD00A13}"/>
                  </a:ext>
                </a:extLst>
              </p:cNvPr>
              <p:cNvCxnSpPr>
                <a:endCxn id="9" idx="2"/>
              </p:cNvCxnSpPr>
              <p:nvPr/>
            </p:nvCxnSpPr>
            <p:spPr>
              <a:xfrm flipV="1">
                <a:off x="4031386" y="2307643"/>
                <a:ext cx="616814" cy="29555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1CC945F1-9382-F54C-91E9-DE2D716059D9}"/>
                  </a:ext>
                </a:extLst>
              </p:cNvPr>
              <p:cNvCxnSpPr/>
              <p:nvPr/>
            </p:nvCxnSpPr>
            <p:spPr>
              <a:xfrm flipV="1">
                <a:off x="4031386" y="3447035"/>
                <a:ext cx="616814" cy="18161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9AA9A03E-6AD9-9A4E-90CF-CD99C380C525}"/>
                  </a:ext>
                </a:extLst>
              </p:cNvPr>
              <p:cNvCxnSpPr/>
              <p:nvPr/>
            </p:nvCxnSpPr>
            <p:spPr>
              <a:xfrm flipV="1">
                <a:off x="4031386" y="4586427"/>
                <a:ext cx="616814" cy="6767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BB06295B-40D1-4F4A-9AF8-5F1CA31EF433}"/>
                  </a:ext>
                </a:extLst>
              </p:cNvPr>
              <p:cNvCxnSpPr/>
              <p:nvPr/>
            </p:nvCxnSpPr>
            <p:spPr>
              <a:xfrm>
                <a:off x="4031386" y="5263212"/>
                <a:ext cx="616814" cy="4626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3D6718DD-655D-B746-B001-78C918BA1DDB}"/>
                  </a:ext>
                </a:extLst>
              </p:cNvPr>
              <p:cNvCxnSpPr>
                <a:stCxn id="9" idx="6"/>
                <a:endCxn id="13" idx="2"/>
              </p:cNvCxnSpPr>
              <p:nvPr/>
            </p:nvCxnSpPr>
            <p:spPr>
              <a:xfrm>
                <a:off x="5573422" y="2307643"/>
                <a:ext cx="61681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574B2ADB-2D10-134C-9058-F6014A2E1088}"/>
                  </a:ext>
                </a:extLst>
              </p:cNvPr>
              <p:cNvCxnSpPr>
                <a:stCxn id="9" idx="6"/>
                <a:endCxn id="12" idx="2"/>
              </p:cNvCxnSpPr>
              <p:nvPr/>
            </p:nvCxnSpPr>
            <p:spPr>
              <a:xfrm>
                <a:off x="5573422" y="2307643"/>
                <a:ext cx="616814" cy="11393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1F4B56DB-6B85-8246-A082-AD6DAD0B2E25}"/>
                  </a:ext>
                </a:extLst>
              </p:cNvPr>
              <p:cNvCxnSpPr>
                <a:stCxn id="9" idx="6"/>
                <a:endCxn id="11" idx="2"/>
              </p:cNvCxnSpPr>
              <p:nvPr/>
            </p:nvCxnSpPr>
            <p:spPr>
              <a:xfrm>
                <a:off x="5573422" y="2307643"/>
                <a:ext cx="616814" cy="22787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53FD6751-DC87-914A-9662-5A1389C77674}"/>
                  </a:ext>
                </a:extLst>
              </p:cNvPr>
              <p:cNvCxnSpPr>
                <a:stCxn id="9" idx="6"/>
                <a:endCxn id="10" idx="2"/>
              </p:cNvCxnSpPr>
              <p:nvPr/>
            </p:nvCxnSpPr>
            <p:spPr>
              <a:xfrm>
                <a:off x="5573422" y="2307644"/>
                <a:ext cx="616814" cy="34181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6BCA5BFF-5DEF-FB4D-8F59-EF2DD2B6EF32}"/>
                  </a:ext>
                </a:extLst>
              </p:cNvPr>
              <p:cNvCxnSpPr>
                <a:endCxn id="13" idx="2"/>
              </p:cNvCxnSpPr>
              <p:nvPr/>
            </p:nvCxnSpPr>
            <p:spPr>
              <a:xfrm flipV="1">
                <a:off x="5573422" y="2307643"/>
                <a:ext cx="616814" cy="11393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0AACE4CC-95DD-DC41-8669-766984F474BF}"/>
                  </a:ext>
                </a:extLst>
              </p:cNvPr>
              <p:cNvCxnSpPr>
                <a:endCxn id="12" idx="2"/>
              </p:cNvCxnSpPr>
              <p:nvPr/>
            </p:nvCxnSpPr>
            <p:spPr>
              <a:xfrm>
                <a:off x="5573422" y="3447035"/>
                <a:ext cx="61681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198FFA9E-4F58-AA4E-BA8A-24608F5E1E4D}"/>
                  </a:ext>
                </a:extLst>
              </p:cNvPr>
              <p:cNvCxnSpPr>
                <a:endCxn id="11" idx="2"/>
              </p:cNvCxnSpPr>
              <p:nvPr/>
            </p:nvCxnSpPr>
            <p:spPr>
              <a:xfrm>
                <a:off x="5573422" y="3447035"/>
                <a:ext cx="616814" cy="11393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E0009EDE-FFAE-DE47-827D-2063DB7221E3}"/>
                  </a:ext>
                </a:extLst>
              </p:cNvPr>
              <p:cNvCxnSpPr>
                <a:endCxn id="10" idx="2"/>
              </p:cNvCxnSpPr>
              <p:nvPr/>
            </p:nvCxnSpPr>
            <p:spPr>
              <a:xfrm>
                <a:off x="5573422" y="3447035"/>
                <a:ext cx="616814" cy="22787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17ACB361-9D9B-E04E-AC63-51580A2CBD1A}"/>
                  </a:ext>
                </a:extLst>
              </p:cNvPr>
              <p:cNvCxnSpPr>
                <a:endCxn id="13" idx="2"/>
              </p:cNvCxnSpPr>
              <p:nvPr/>
            </p:nvCxnSpPr>
            <p:spPr>
              <a:xfrm flipV="1">
                <a:off x="5573422" y="2307643"/>
                <a:ext cx="616814" cy="22787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3C0B82A6-FDD5-864B-B6E5-09C678CB8073}"/>
                  </a:ext>
                </a:extLst>
              </p:cNvPr>
              <p:cNvCxnSpPr>
                <a:endCxn id="12" idx="2"/>
              </p:cNvCxnSpPr>
              <p:nvPr/>
            </p:nvCxnSpPr>
            <p:spPr>
              <a:xfrm flipV="1">
                <a:off x="5573422" y="3447035"/>
                <a:ext cx="616814" cy="11393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0B036D97-E13D-A24A-9634-B73F4348E2E8}"/>
                  </a:ext>
                </a:extLst>
              </p:cNvPr>
              <p:cNvCxnSpPr>
                <a:endCxn id="11" idx="2"/>
              </p:cNvCxnSpPr>
              <p:nvPr/>
            </p:nvCxnSpPr>
            <p:spPr>
              <a:xfrm>
                <a:off x="5573422" y="4586427"/>
                <a:ext cx="61681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E7277EBE-3161-BD45-83E7-C6B12C4B08EE}"/>
                  </a:ext>
                </a:extLst>
              </p:cNvPr>
              <p:cNvCxnSpPr>
                <a:endCxn id="10" idx="2"/>
              </p:cNvCxnSpPr>
              <p:nvPr/>
            </p:nvCxnSpPr>
            <p:spPr>
              <a:xfrm>
                <a:off x="5573422" y="4586427"/>
                <a:ext cx="616814" cy="11393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35D80C8C-14AC-C348-BA02-6CAD36D18964}"/>
                  </a:ext>
                </a:extLst>
              </p:cNvPr>
              <p:cNvCxnSpPr>
                <a:endCxn id="13" idx="2"/>
              </p:cNvCxnSpPr>
              <p:nvPr/>
            </p:nvCxnSpPr>
            <p:spPr>
              <a:xfrm flipV="1">
                <a:off x="5573422" y="2307644"/>
                <a:ext cx="616814" cy="34181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3FE1286E-1A13-0C4C-8B44-34FABDD1D8BC}"/>
                  </a:ext>
                </a:extLst>
              </p:cNvPr>
              <p:cNvCxnSpPr>
                <a:endCxn id="12" idx="2"/>
              </p:cNvCxnSpPr>
              <p:nvPr/>
            </p:nvCxnSpPr>
            <p:spPr>
              <a:xfrm flipV="1">
                <a:off x="5573422" y="3447035"/>
                <a:ext cx="616814" cy="22787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A0AE1B78-5CDA-054E-88CA-9FD029B17B14}"/>
                  </a:ext>
                </a:extLst>
              </p:cNvPr>
              <p:cNvCxnSpPr>
                <a:endCxn id="11" idx="2"/>
              </p:cNvCxnSpPr>
              <p:nvPr/>
            </p:nvCxnSpPr>
            <p:spPr>
              <a:xfrm flipV="1">
                <a:off x="5437928" y="4586427"/>
                <a:ext cx="752309" cy="8122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C8C1695B-0D95-1A45-81CB-9AE90D9D8C90}"/>
                  </a:ext>
                </a:extLst>
              </p:cNvPr>
              <p:cNvCxnSpPr>
                <a:endCxn id="10" idx="2"/>
              </p:cNvCxnSpPr>
              <p:nvPr/>
            </p:nvCxnSpPr>
            <p:spPr>
              <a:xfrm>
                <a:off x="5573422" y="5725821"/>
                <a:ext cx="61681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9A0B6DCB-050E-F544-899B-6097A7327C47}"/>
                  </a:ext>
                </a:extLst>
              </p:cNvPr>
              <p:cNvCxnSpPr>
                <a:stCxn id="13" idx="6"/>
                <a:endCxn id="18" idx="2"/>
              </p:cNvCxnSpPr>
              <p:nvPr/>
            </p:nvCxnSpPr>
            <p:spPr>
              <a:xfrm>
                <a:off x="7115458" y="2307643"/>
                <a:ext cx="684073" cy="55899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4BF42994-B491-8945-9A6B-4C5BA995954D}"/>
                  </a:ext>
                </a:extLst>
              </p:cNvPr>
              <p:cNvCxnSpPr>
                <a:stCxn id="13" idx="6"/>
                <a:endCxn id="19" idx="2"/>
              </p:cNvCxnSpPr>
              <p:nvPr/>
            </p:nvCxnSpPr>
            <p:spPr>
              <a:xfrm>
                <a:off x="7115458" y="2307644"/>
                <a:ext cx="684073" cy="17572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4AEBEE8E-C0BE-6F40-9A42-3C42004ED6AE}"/>
                  </a:ext>
                </a:extLst>
              </p:cNvPr>
              <p:cNvCxnSpPr>
                <a:stCxn id="13" idx="6"/>
                <a:endCxn id="20" idx="2"/>
              </p:cNvCxnSpPr>
              <p:nvPr/>
            </p:nvCxnSpPr>
            <p:spPr>
              <a:xfrm>
                <a:off x="7115458" y="2307643"/>
                <a:ext cx="684073" cy="29555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EAA50314-9327-AE45-B468-EAB36DA0E34E}"/>
                  </a:ext>
                </a:extLst>
              </p:cNvPr>
              <p:cNvCxnSpPr>
                <a:stCxn id="12" idx="6"/>
                <a:endCxn id="18" idx="2"/>
              </p:cNvCxnSpPr>
              <p:nvPr/>
            </p:nvCxnSpPr>
            <p:spPr>
              <a:xfrm flipV="1">
                <a:off x="7115458" y="2866633"/>
                <a:ext cx="684073" cy="58040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9B16036F-8FFA-5345-AF90-140CDFC4BC50}"/>
                  </a:ext>
                </a:extLst>
              </p:cNvPr>
              <p:cNvCxnSpPr>
                <a:stCxn id="12" idx="6"/>
                <a:endCxn id="19" idx="2"/>
              </p:cNvCxnSpPr>
              <p:nvPr/>
            </p:nvCxnSpPr>
            <p:spPr>
              <a:xfrm>
                <a:off x="7115458" y="3447036"/>
                <a:ext cx="684073" cy="6178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D0D5292F-7586-4B49-AED4-A7A77B6FE24B}"/>
                  </a:ext>
                </a:extLst>
              </p:cNvPr>
              <p:cNvCxnSpPr>
                <a:stCxn id="12" idx="6"/>
                <a:endCxn id="20" idx="2"/>
              </p:cNvCxnSpPr>
              <p:nvPr/>
            </p:nvCxnSpPr>
            <p:spPr>
              <a:xfrm>
                <a:off x="7115458" y="3447035"/>
                <a:ext cx="684073" cy="18161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92DA96EC-338B-BB48-8C60-482F8141F06C}"/>
                  </a:ext>
                </a:extLst>
              </p:cNvPr>
              <p:cNvCxnSpPr>
                <a:stCxn id="11" idx="6"/>
                <a:endCxn id="20" idx="2"/>
              </p:cNvCxnSpPr>
              <p:nvPr/>
            </p:nvCxnSpPr>
            <p:spPr>
              <a:xfrm>
                <a:off x="7115458" y="4586427"/>
                <a:ext cx="684073" cy="6767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507B46F7-349E-2F4E-98BC-1A67CCD32503}"/>
                  </a:ext>
                </a:extLst>
              </p:cNvPr>
              <p:cNvCxnSpPr>
                <a:stCxn id="11" idx="6"/>
                <a:endCxn id="18" idx="2"/>
              </p:cNvCxnSpPr>
              <p:nvPr/>
            </p:nvCxnSpPr>
            <p:spPr>
              <a:xfrm flipV="1">
                <a:off x="7115458" y="2866634"/>
                <a:ext cx="684073" cy="171979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9F03D807-7D07-3842-B93B-CD797BDE00DE}"/>
                  </a:ext>
                </a:extLst>
              </p:cNvPr>
              <p:cNvCxnSpPr>
                <a:stCxn id="11" idx="6"/>
                <a:endCxn id="19" idx="2"/>
              </p:cNvCxnSpPr>
              <p:nvPr/>
            </p:nvCxnSpPr>
            <p:spPr>
              <a:xfrm flipV="1">
                <a:off x="7115458" y="4064923"/>
                <a:ext cx="684073" cy="5215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F9F8A769-BA02-234F-803F-372A6EBEF72F}"/>
                  </a:ext>
                </a:extLst>
              </p:cNvPr>
              <p:cNvCxnSpPr>
                <a:stCxn id="10" idx="6"/>
                <a:endCxn id="18" idx="2"/>
              </p:cNvCxnSpPr>
              <p:nvPr/>
            </p:nvCxnSpPr>
            <p:spPr>
              <a:xfrm flipV="1">
                <a:off x="7115458" y="2866634"/>
                <a:ext cx="684073" cy="28591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4AE8E336-98F4-AA4D-B3E8-7F92E4BBDEEB}"/>
                  </a:ext>
                </a:extLst>
              </p:cNvPr>
              <p:cNvCxnSpPr>
                <a:stCxn id="10" idx="6"/>
                <a:endCxn id="19" idx="2"/>
              </p:cNvCxnSpPr>
              <p:nvPr/>
            </p:nvCxnSpPr>
            <p:spPr>
              <a:xfrm flipV="1">
                <a:off x="7115458" y="4064922"/>
                <a:ext cx="684073" cy="16609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B72E7821-88DB-9B40-8235-59C456D461C2}"/>
                  </a:ext>
                </a:extLst>
              </p:cNvPr>
              <p:cNvCxnSpPr>
                <a:stCxn id="10" idx="6"/>
                <a:endCxn id="20" idx="2"/>
              </p:cNvCxnSpPr>
              <p:nvPr/>
            </p:nvCxnSpPr>
            <p:spPr>
              <a:xfrm flipV="1">
                <a:off x="7115458" y="5263212"/>
                <a:ext cx="684073" cy="4626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0C0C9723-DF1B-1240-9468-1FD21F5E799D}"/>
                  </a:ext>
                </a:extLst>
              </p:cNvPr>
              <p:cNvCxnSpPr>
                <a:stCxn id="18" idx="6"/>
              </p:cNvCxnSpPr>
              <p:nvPr/>
            </p:nvCxnSpPr>
            <p:spPr>
              <a:xfrm>
                <a:off x="8724752" y="2866633"/>
                <a:ext cx="88959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488FD034-6477-AB4C-92AA-04ED10A72427}"/>
                  </a:ext>
                </a:extLst>
              </p:cNvPr>
              <p:cNvCxnSpPr>
                <a:stCxn id="19" idx="6"/>
              </p:cNvCxnSpPr>
              <p:nvPr/>
            </p:nvCxnSpPr>
            <p:spPr>
              <a:xfrm>
                <a:off x="8724752" y="4064922"/>
                <a:ext cx="88959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372D41DD-78C7-E344-914C-7DBC461434D7}"/>
                  </a:ext>
                </a:extLst>
              </p:cNvPr>
              <p:cNvCxnSpPr>
                <a:stCxn id="20" idx="6"/>
              </p:cNvCxnSpPr>
              <p:nvPr/>
            </p:nvCxnSpPr>
            <p:spPr>
              <a:xfrm>
                <a:off x="8724752" y="5263211"/>
                <a:ext cx="88959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97CB5C38-0482-724D-AC93-A8FE7C0249B5}"/>
                      </a:ext>
                    </a:extLst>
                  </p:cNvPr>
                  <p:cNvSpPr/>
                  <p:nvPr/>
                </p:nvSpPr>
                <p:spPr>
                  <a:xfrm>
                    <a:off x="3180658" y="1892459"/>
                    <a:ext cx="1239255" cy="101777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399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399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399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en-US" sz="1799" dirty="0">
                      <a:solidFill>
                        <a:schemeClr val="tx2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97CB5C38-0482-724D-AC93-A8FE7C0249B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80658" y="1892459"/>
                    <a:ext cx="1239255" cy="101777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B9D32D7E-24F8-D946-94B7-53DB2E257FE4}"/>
                      </a:ext>
                    </a:extLst>
                  </p:cNvPr>
                  <p:cNvSpPr/>
                  <p:nvPr/>
                </p:nvSpPr>
                <p:spPr>
                  <a:xfrm>
                    <a:off x="5057344" y="1182627"/>
                    <a:ext cx="1239255" cy="101777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399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399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399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oMath>
                      </m:oMathPara>
                    </a14:m>
                    <a:endParaRPr lang="en-US" sz="1799" dirty="0">
                      <a:solidFill>
                        <a:schemeClr val="tx2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B9D32D7E-24F8-D946-94B7-53DB2E257FE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7344" y="1182627"/>
                    <a:ext cx="1239255" cy="101777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56970478-68B0-6B45-98F5-C5C8F8F3B957}"/>
                      </a:ext>
                    </a:extLst>
                  </p:cNvPr>
                  <p:cNvSpPr/>
                  <p:nvPr/>
                </p:nvSpPr>
                <p:spPr>
                  <a:xfrm>
                    <a:off x="6696325" y="1287967"/>
                    <a:ext cx="1239255" cy="101777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399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399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399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(3)</m:t>
                              </m:r>
                            </m:sup>
                          </m:sSup>
                        </m:oMath>
                      </m:oMathPara>
                    </a14:m>
                    <a:endParaRPr lang="en-US" sz="1799" dirty="0">
                      <a:solidFill>
                        <a:schemeClr val="tx2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56970478-68B0-6B45-98F5-C5C8F8F3B95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96325" y="1287967"/>
                    <a:ext cx="1239255" cy="101777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0486D511-D257-0E46-9310-62E2EB8249B6}"/>
                      </a:ext>
                    </a:extLst>
                  </p:cNvPr>
                  <p:cNvSpPr/>
                  <p:nvPr/>
                </p:nvSpPr>
                <p:spPr>
                  <a:xfrm>
                    <a:off x="8097154" y="1526462"/>
                    <a:ext cx="1239255" cy="101777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399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399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399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(4)</m:t>
                              </m:r>
                            </m:sup>
                          </m:sSup>
                        </m:oMath>
                      </m:oMathPara>
                    </a14:m>
                    <a:endParaRPr lang="en-US" sz="1799" dirty="0">
                      <a:solidFill>
                        <a:schemeClr val="tx2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0486D511-D257-0E46-9310-62E2EB8249B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97154" y="1526462"/>
                    <a:ext cx="1239255" cy="1017771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6E9BB674-0218-0343-932B-1F64C0667EBC}"/>
                      </a:ext>
                    </a:extLst>
                  </p:cNvPr>
                  <p:cNvSpPr/>
                  <p:nvPr/>
                </p:nvSpPr>
                <p:spPr>
                  <a:xfrm>
                    <a:off x="3810001" y="5711443"/>
                    <a:ext cx="1454200" cy="101777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399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399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399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en-US" sz="1799" dirty="0">
                      <a:solidFill>
                        <a:schemeClr val="accent5">
                          <a:lumMod val="50000"/>
                        </a:schemeClr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6E9BB674-0218-0343-932B-1F64C0667EB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0001" y="5711443"/>
                    <a:ext cx="1454200" cy="1017771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B1FB517D-E23E-B844-A82D-A1D78F2CF7DF}"/>
                      </a:ext>
                    </a:extLst>
                  </p:cNvPr>
                  <p:cNvSpPr/>
                  <p:nvPr/>
                </p:nvSpPr>
                <p:spPr>
                  <a:xfrm>
                    <a:off x="5447053" y="5711443"/>
                    <a:ext cx="1454200" cy="101777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399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399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399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oMath>
                      </m:oMathPara>
                    </a14:m>
                    <a:endParaRPr lang="en-US" sz="1799" dirty="0">
                      <a:solidFill>
                        <a:schemeClr val="accent5">
                          <a:lumMod val="50000"/>
                        </a:schemeClr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B1FB517D-E23E-B844-A82D-A1D78F2CF7D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47053" y="5711443"/>
                    <a:ext cx="1454200" cy="1017771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1D8D178A-6AC8-764A-8596-CA13D7697C0F}"/>
                      </a:ext>
                    </a:extLst>
                  </p:cNvPr>
                  <p:cNvSpPr/>
                  <p:nvPr/>
                </p:nvSpPr>
                <p:spPr>
                  <a:xfrm>
                    <a:off x="7056346" y="5711443"/>
                    <a:ext cx="1454200" cy="101777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399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399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399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(3)</m:t>
                              </m:r>
                            </m:sup>
                          </m:sSup>
                        </m:oMath>
                      </m:oMathPara>
                    </a14:m>
                    <a:endParaRPr lang="en-US" sz="1799" dirty="0">
                      <a:solidFill>
                        <a:schemeClr val="accent5">
                          <a:lumMod val="50000"/>
                        </a:schemeClr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1D8D178A-6AC8-764A-8596-CA13D7697C0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6346" y="5711443"/>
                    <a:ext cx="1454200" cy="101777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BCCEE83E-EF6B-6344-8196-63E93090A1FD}"/>
                  </a:ext>
                </a:extLst>
              </p:cNvPr>
              <p:cNvSpPr/>
              <p:nvPr/>
            </p:nvSpPr>
            <p:spPr>
              <a:xfrm>
                <a:off x="9829800" y="2404022"/>
                <a:ext cx="990600" cy="3479610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2399" dirty="0">
                    <a:latin typeface="+mj-lt"/>
                  </a:rPr>
                  <a:t>Cost</a:t>
                </a:r>
              </a:p>
              <a:p>
                <a:pPr algn="ctr"/>
                <a:r>
                  <a:rPr lang="en-US" sz="2399" dirty="0">
                    <a:latin typeface="+mj-lt"/>
                  </a:rPr>
                  <a:t>(J)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F98A560-4AA0-CF4F-B619-0000E3191E38}"/>
                  </a:ext>
                </a:extLst>
              </p:cNvPr>
              <p:cNvCxnSpPr/>
              <p:nvPr/>
            </p:nvCxnSpPr>
            <p:spPr>
              <a:xfrm flipH="1">
                <a:off x="4028389" y="1350479"/>
                <a:ext cx="5615145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B2CAD2DF-5E13-6B44-B604-E2F171F50DF8}"/>
                      </a:ext>
                    </a:extLst>
                  </p:cNvPr>
                  <p:cNvSpPr/>
                  <p:nvPr/>
                </p:nvSpPr>
                <p:spPr>
                  <a:xfrm>
                    <a:off x="4648201" y="5263212"/>
                    <a:ext cx="925221" cy="925221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399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   </m:t>
                          </m:r>
                          <m:r>
                            <a:rPr lang="en-US" sz="2399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oMath>
                      </m:oMathPara>
                    </a14:m>
                    <a:endParaRPr lang="en-US" sz="2399" dirty="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72" name="Oval 7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8201" y="5263212"/>
                    <a:ext cx="925221" cy="925221"/>
                  </a:xfrm>
                  <a:prstGeom prst="ellipse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33A709F6-FD7F-A64D-BD32-5831576EA942}"/>
                      </a:ext>
                    </a:extLst>
                  </p:cNvPr>
                  <p:cNvSpPr/>
                  <p:nvPr/>
                </p:nvSpPr>
                <p:spPr>
                  <a:xfrm>
                    <a:off x="4648201" y="4123817"/>
                    <a:ext cx="925221" cy="925221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399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   </m:t>
                          </m:r>
                          <m:r>
                            <a:rPr lang="en-US" sz="2399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oMath>
                      </m:oMathPara>
                    </a14:m>
                    <a:endParaRPr lang="en-US" sz="2399" dirty="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73" name="Oval 7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8201" y="4123817"/>
                    <a:ext cx="925221" cy="925221"/>
                  </a:xfrm>
                  <a:prstGeom prst="ellipse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6DFAC14E-6C8E-A74D-A881-BB1A30534195}"/>
                      </a:ext>
                    </a:extLst>
                  </p:cNvPr>
                  <p:cNvSpPr/>
                  <p:nvPr/>
                </p:nvSpPr>
                <p:spPr>
                  <a:xfrm>
                    <a:off x="4648201" y="2984425"/>
                    <a:ext cx="925221" cy="925221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399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   </m:t>
                          </m:r>
                          <m:r>
                            <a:rPr lang="en-US" sz="2399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oMath>
                      </m:oMathPara>
                    </a14:m>
                    <a:endParaRPr lang="en-US" sz="2399" dirty="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75" name="Oval 7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8201" y="2984425"/>
                    <a:ext cx="925221" cy="925221"/>
                  </a:xfrm>
                  <a:prstGeom prst="ellipse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Oval 70">
                    <a:extLst>
                      <a:ext uri="{FF2B5EF4-FFF2-40B4-BE49-F238E27FC236}">
                        <a16:creationId xmlns:a16="http://schemas.microsoft.com/office/drawing/2014/main" id="{FF1C22B3-23BD-6444-BA67-AF3DE11088BE}"/>
                      </a:ext>
                    </a:extLst>
                  </p:cNvPr>
                  <p:cNvSpPr/>
                  <p:nvPr/>
                </p:nvSpPr>
                <p:spPr>
                  <a:xfrm>
                    <a:off x="4648201" y="1845033"/>
                    <a:ext cx="925221" cy="925221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399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   </m:t>
                          </m:r>
                          <m:r>
                            <a:rPr lang="en-US" sz="2399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oMath>
                      </m:oMathPara>
                    </a14:m>
                    <a:endParaRPr lang="en-US" sz="2399" dirty="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76" name="Oval 7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8201" y="1845033"/>
                    <a:ext cx="925221" cy="925221"/>
                  </a:xfrm>
                  <a:prstGeom prst="ellipse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Oval 71">
                    <a:extLst>
                      <a:ext uri="{FF2B5EF4-FFF2-40B4-BE49-F238E27FC236}">
                        <a16:creationId xmlns:a16="http://schemas.microsoft.com/office/drawing/2014/main" id="{FF247529-460D-BF41-8D2D-8F3E7510CD74}"/>
                      </a:ext>
                    </a:extLst>
                  </p:cNvPr>
                  <p:cNvSpPr/>
                  <p:nvPr/>
                </p:nvSpPr>
                <p:spPr>
                  <a:xfrm>
                    <a:off x="3106166" y="2404023"/>
                    <a:ext cx="925221" cy="925221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399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sSub>
                            <m:sSubPr>
                              <m:ctrlPr>
                                <a:rPr lang="en-US" sz="2399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99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399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399" dirty="0">
                      <a:solidFill>
                        <a:schemeClr val="tx2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77" name="Oval 7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06166" y="2404023"/>
                    <a:ext cx="925221" cy="925221"/>
                  </a:xfrm>
                  <a:prstGeom prst="ellipse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Oval 72">
                    <a:extLst>
                      <a:ext uri="{FF2B5EF4-FFF2-40B4-BE49-F238E27FC236}">
                        <a16:creationId xmlns:a16="http://schemas.microsoft.com/office/drawing/2014/main" id="{84287BC4-3B26-2E42-AD39-3105C648A23C}"/>
                      </a:ext>
                    </a:extLst>
                  </p:cNvPr>
                  <p:cNvSpPr/>
                  <p:nvPr/>
                </p:nvSpPr>
                <p:spPr>
                  <a:xfrm>
                    <a:off x="3106166" y="3602312"/>
                    <a:ext cx="925221" cy="925221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399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399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99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2399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399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399" dirty="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78" name="Oval 7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06166" y="3602312"/>
                    <a:ext cx="925221" cy="925221"/>
                  </a:xfrm>
                  <a:prstGeom prst="ellipse">
                    <a:avLst/>
                  </a:prstGeom>
                  <a:blipFill>
                    <a:blip r:embed="rId22"/>
                    <a:stretch>
                      <a:fillRect l="-13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Oval 73">
                    <a:extLst>
                      <a:ext uri="{FF2B5EF4-FFF2-40B4-BE49-F238E27FC236}">
                        <a16:creationId xmlns:a16="http://schemas.microsoft.com/office/drawing/2014/main" id="{FCAC3E91-0589-DA44-96E8-A1E18F8BED11}"/>
                      </a:ext>
                    </a:extLst>
                  </p:cNvPr>
                  <p:cNvSpPr/>
                  <p:nvPr/>
                </p:nvSpPr>
                <p:spPr>
                  <a:xfrm>
                    <a:off x="3106166" y="4800601"/>
                    <a:ext cx="925221" cy="925221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399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399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99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2399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399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399" dirty="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79" name="Oval 7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06166" y="4800601"/>
                    <a:ext cx="925221" cy="925221"/>
                  </a:xfrm>
                  <a:prstGeom prst="ellipse">
                    <a:avLst/>
                  </a:prstGeom>
                  <a:blipFill>
                    <a:blip r:embed="rId23"/>
                    <a:stretch>
                      <a:fillRect l="-13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74322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412" y="1690689"/>
            <a:ext cx="10515600" cy="42062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E2E5916-A374-EF44-89B8-F05102F544D4}"/>
              </a:ext>
            </a:extLst>
          </p:cNvPr>
          <p:cNvSpPr/>
          <p:nvPr/>
        </p:nvSpPr>
        <p:spPr>
          <a:xfrm>
            <a:off x="9028112" y="5218587"/>
            <a:ext cx="190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Size Same!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Padding: Activity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AAEC0C-7750-5B4C-8F1E-8A12BE7381EF}"/>
              </a:ext>
            </a:extLst>
          </p:cNvPr>
          <p:cNvSpPr/>
          <p:nvPr/>
        </p:nvSpPr>
        <p:spPr>
          <a:xfrm>
            <a:off x="8228012" y="1690689"/>
            <a:ext cx="3886200" cy="419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8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Depth </a:t>
            </a:r>
            <a:r>
              <a:rPr lang="mr-IN" dirty="0">
                <a:latin typeface="Calibri Light" panose="020F0302020204030204" pitchFamily="34" charset="0"/>
                <a:ea typeface="Helvetica Neue" panose="02000503000000020004" pitchFamily="2" charset="0"/>
              </a:rPr>
              <a:t>–</a:t>
            </a:r>
            <a:r>
              <a:rPr lang="en-US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 Number of Output Channels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Channels: multiple numbers (colors) associated with same pixel</a:t>
            </a:r>
          </a:p>
          <a:p>
            <a:pPr lvl="1"/>
            <a:r>
              <a:rPr lang="en-US" sz="28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3-color RGB </a:t>
            </a:r>
            <a:r>
              <a:rPr lang="en-US" sz="28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  <a:sym typeface="Wingdings"/>
              </a:rPr>
              <a:t> 3 channels</a:t>
            </a:r>
          </a:p>
          <a:p>
            <a:pPr lvl="1"/>
            <a:r>
              <a:rPr lang="en-US" sz="28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  <a:sym typeface="Wingdings"/>
              </a:rPr>
              <a:t>4-color CMYK  4 channels</a:t>
            </a:r>
            <a:endParaRPr lang="en-US" sz="3200" dirty="0">
              <a:latin typeface="Calibri Light" panose="020F0302020204030204" pitchFamily="34" charset="0"/>
              <a:ea typeface="Helvetica Neue" panose="02000503000000020004" pitchFamily="2" charset="0"/>
              <a:cs typeface="Calibri Light" panose="020F0302020204030204" pitchFamily="34" charset="0"/>
            </a:endParaRPr>
          </a:p>
          <a:p>
            <a:r>
              <a:rPr lang="en-US" sz="32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Number of separate kernels needed                                         in a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AD501-9818-114F-9E64-C3E7B1E70A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99412" y="3581400"/>
            <a:ext cx="4004944" cy="313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94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Output channels: 2 (Same layer output)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3436" y="1600200"/>
            <a:ext cx="10006225" cy="516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2733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0CC1A-7B61-CB4C-9316-C49124E56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Multi-dimensional Kernels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73C5F-839E-0C4C-9500-10284DE7B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Depending on the input…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AC81F-BFDC-AE4A-9303-28BCEE048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283" y="2343150"/>
            <a:ext cx="8306542" cy="4514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C87B99-CFFF-B24E-8F48-4133FD084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12" y="2727032"/>
            <a:ext cx="4948655" cy="1276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1C75F7-06DE-2347-8AFB-A1FE197E9A6F}"/>
              </a:ext>
            </a:extLst>
          </p:cNvPr>
          <p:cNvSpPr txBox="1"/>
          <p:nvPr/>
        </p:nvSpPr>
        <p:spPr>
          <a:xfrm>
            <a:off x="2054268" y="4446740"/>
            <a:ext cx="1632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1D Convolution</a:t>
            </a:r>
          </a:p>
        </p:txBody>
      </p:sp>
    </p:spTree>
    <p:extLst>
      <p:ext uri="{BB962C8B-B14F-4D97-AF65-F5344CB8AC3E}">
        <p14:creationId xmlns:p14="http://schemas.microsoft.com/office/powerpoint/2010/main" val="2888364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5E24E-048E-A53E-E239-B475FE21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/>
              <a:t>Remember – applying activation function at the end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42CF00-9478-D48B-7D38-4DC9911FD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Remember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6EB672-D4C4-5B86-6747-FA388423A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812" y="2445083"/>
            <a:ext cx="4953000" cy="386681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8993B08-F677-16A8-6E44-BD159842597A}"/>
              </a:ext>
            </a:extLst>
          </p:cNvPr>
          <p:cNvSpPr/>
          <p:nvPr/>
        </p:nvSpPr>
        <p:spPr>
          <a:xfrm>
            <a:off x="7161212" y="4114800"/>
            <a:ext cx="762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981F38-AE89-70AC-4147-8A755EE902CE}"/>
                  </a:ext>
                </a:extLst>
              </p:cNvPr>
              <p:cNvSpPr txBox="1"/>
              <p:nvPr/>
            </p:nvSpPr>
            <p:spPr>
              <a:xfrm>
                <a:off x="8074928" y="4032339"/>
                <a:ext cx="1295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981F38-AE89-70AC-4147-8A755EE90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928" y="4032339"/>
                <a:ext cx="1295400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9255BCA-C942-4114-7572-E8A6F3F64FB7}"/>
              </a:ext>
            </a:extLst>
          </p:cNvPr>
          <p:cNvSpPr txBox="1"/>
          <p:nvPr/>
        </p:nvSpPr>
        <p:spPr>
          <a:xfrm>
            <a:off x="8211607" y="4661182"/>
            <a:ext cx="2667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Activation function</a:t>
            </a:r>
          </a:p>
        </p:txBody>
      </p:sp>
    </p:spTree>
    <p:extLst>
      <p:ext uri="{BB962C8B-B14F-4D97-AF65-F5344CB8AC3E}">
        <p14:creationId xmlns:p14="http://schemas.microsoft.com/office/powerpoint/2010/main" val="3243549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C2635-8C9E-0D5E-8A39-59161A74B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FCD90-9CFC-7921-BACA-499B4AF76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sz="4800" b="1" dirty="0">
                <a:solidFill>
                  <a:srgbClr val="FF0000"/>
                </a:solidFill>
              </a:rPr>
              <a:t>Pooling Layer</a:t>
            </a:r>
          </a:p>
        </p:txBody>
      </p:sp>
    </p:spTree>
    <p:extLst>
      <p:ext uri="{BB962C8B-B14F-4D97-AF65-F5344CB8AC3E}">
        <p14:creationId xmlns:p14="http://schemas.microsoft.com/office/powerpoint/2010/main" val="42836021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Pooling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Idea: reduce neighboring pixels</a:t>
            </a:r>
          </a:p>
          <a:p>
            <a:r>
              <a:rPr lang="en-US" sz="32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Reduce dimensions of inputs (height and width)</a:t>
            </a:r>
          </a:p>
          <a:p>
            <a:endParaRPr lang="en-US" sz="3200" dirty="0">
              <a:latin typeface="Calibri Light" panose="020F0302020204030204" pitchFamily="34" charset="0"/>
              <a:ea typeface="Helvetica Neue" panose="02000503000000020004" pitchFamily="2" charset="0"/>
              <a:cs typeface="Calibri Light" panose="020F0302020204030204" pitchFamily="34" charset="0"/>
            </a:endParaRPr>
          </a:p>
          <a:p>
            <a:r>
              <a:rPr lang="en-US" sz="32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No parameters!</a:t>
            </a:r>
          </a:p>
          <a:p>
            <a:endParaRPr lang="en-US" dirty="0">
              <a:latin typeface="Calibri Light" panose="020F0302020204030204" pitchFamily="34" charset="0"/>
              <a:ea typeface="Helvetica Neue" panose="02000503000000020004" pitchFamily="2" charset="0"/>
              <a:cs typeface="Calibri Light" panose="020F03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8D720-D35F-064F-AE98-7DDD8DAA71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89811" y="3301381"/>
            <a:ext cx="4799013" cy="355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364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Max pooling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3412" y="1417637"/>
            <a:ext cx="8704581" cy="544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751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Average pooling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3412" y="1417637"/>
            <a:ext cx="8704580" cy="544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801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Global pooling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3412" y="1417637"/>
            <a:ext cx="8704580" cy="544036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492617" y="904356"/>
            <a:ext cx="47438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(Average pool over whole layer)</a:t>
            </a:r>
          </a:p>
        </p:txBody>
      </p:sp>
    </p:spTree>
    <p:extLst>
      <p:ext uri="{BB962C8B-B14F-4D97-AF65-F5344CB8AC3E}">
        <p14:creationId xmlns:p14="http://schemas.microsoft.com/office/powerpoint/2010/main" val="211162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D07D5-D0A3-04F3-E60F-A588AEBDE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Artificial Neural Network: Multi-Layer Perceptron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AA8BB0-D091-B836-2F59-A293C913D6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095" b="11398"/>
          <a:stretch/>
        </p:blipFill>
        <p:spPr>
          <a:xfrm>
            <a:off x="2448531" y="1825625"/>
            <a:ext cx="72917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3305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9AA6-487D-522E-6882-BAC225444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9B664-F88E-B2B7-D088-81CB9EE09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GB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GB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GB" sz="4800" b="1" dirty="0">
                <a:solidFill>
                  <a:srgbClr val="FF0000"/>
                </a:solidFill>
              </a:rPr>
              <a:t>Convolution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7554463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289AC-AD71-5B4E-BCDF-5B86E9F50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/>
              <a:t>Convolutional Neural Networks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F193DB-CB95-69BB-FF84-4EBD414762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7743" y="1371600"/>
            <a:ext cx="8133338" cy="4351338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60D1E5-BB7A-3269-2D0B-094E77652F09}"/>
              </a:ext>
            </a:extLst>
          </p:cNvPr>
          <p:cNvSpPr txBox="1"/>
          <p:nvPr/>
        </p:nvSpPr>
        <p:spPr>
          <a:xfrm>
            <a:off x="303212" y="5562600"/>
            <a:ext cx="12038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</a:rPr>
              <a:t>Convolution Layer + Pooling Layers + Convolution + Pooling …… dense at the end </a:t>
            </a:r>
          </a:p>
        </p:txBody>
      </p:sp>
    </p:spTree>
    <p:extLst>
      <p:ext uri="{BB962C8B-B14F-4D97-AF65-F5344CB8AC3E}">
        <p14:creationId xmlns:p14="http://schemas.microsoft.com/office/powerpoint/2010/main" val="141072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LeNet</a:t>
            </a:r>
            <a:r>
              <a:rPr lang="en-US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 – Based on 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Created by Yann </a:t>
            </a:r>
            <a:r>
              <a:rPr lang="en-US" sz="3200" dirty="0" err="1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LeCun</a:t>
            </a:r>
            <a:r>
              <a:rPr lang="en-US" sz="32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 in the 1990s</a:t>
            </a:r>
          </a:p>
          <a:p>
            <a:r>
              <a:rPr lang="en-US" sz="32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Used on the MNIST dataset</a:t>
            </a:r>
          </a:p>
          <a:p>
            <a:r>
              <a:rPr lang="en-US" sz="32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Idea: Use convolutions to efficiently learn features on image data</a:t>
            </a:r>
          </a:p>
        </p:txBody>
      </p:sp>
    </p:spTree>
    <p:extLst>
      <p:ext uri="{BB962C8B-B14F-4D97-AF65-F5344CB8AC3E}">
        <p14:creationId xmlns:p14="http://schemas.microsoft.com/office/powerpoint/2010/main" val="2479942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Network diagram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612" y="2209800"/>
            <a:ext cx="10699050" cy="305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316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Network diagram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601" y="2426732"/>
            <a:ext cx="11743224" cy="33528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1065212" y="2121932"/>
            <a:ext cx="228600" cy="6096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94381" y="1689378"/>
            <a:ext cx="4870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Input: 28x28, with 2 pixels of padding (on all sides)</a:t>
            </a:r>
          </a:p>
        </p:txBody>
      </p:sp>
    </p:spTree>
    <p:extLst>
      <p:ext uri="{BB962C8B-B14F-4D97-AF65-F5344CB8AC3E}">
        <p14:creationId xmlns:p14="http://schemas.microsoft.com/office/powerpoint/2010/main" val="9541005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2" y="381000"/>
            <a:ext cx="11577037" cy="1470170"/>
          </a:xfrm>
        </p:spPr>
        <p:txBody>
          <a:bodyPr/>
          <a:lstStyle/>
          <a:p>
            <a:r>
              <a:rPr lang="en-US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Network diagram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639" y="2065480"/>
            <a:ext cx="10853586" cy="3098800"/>
          </a:xfrm>
          <a:prstGeom prst="rect">
            <a:avLst/>
          </a:prstGeom>
        </p:spPr>
      </p:pic>
      <p:cxnSp>
        <p:nvCxnSpPr>
          <p:cNvPr id="5" name="Straight Arrow Connector 4"/>
          <p:cNvCxnSpPr>
            <a:cxnSpLocks/>
          </p:cNvCxnSpPr>
          <p:nvPr/>
        </p:nvCxnSpPr>
        <p:spPr>
          <a:xfrm flipV="1">
            <a:off x="3275012" y="4594739"/>
            <a:ext cx="434994" cy="6577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430574" y="5225589"/>
            <a:ext cx="5605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Convolution size: 5x5 (not labeled, but in paper)</a:t>
            </a:r>
          </a:p>
        </p:txBody>
      </p:sp>
    </p:spTree>
    <p:extLst>
      <p:ext uri="{BB962C8B-B14F-4D97-AF65-F5344CB8AC3E}">
        <p14:creationId xmlns:p14="http://schemas.microsoft.com/office/powerpoint/2010/main" val="2779916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7" y="141977"/>
            <a:ext cx="11658897" cy="1542473"/>
          </a:xfrm>
        </p:spPr>
        <p:txBody>
          <a:bodyPr/>
          <a:lstStyle/>
          <a:p>
            <a:r>
              <a:rPr lang="en-US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Network diagram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663" y="1828800"/>
            <a:ext cx="11387369" cy="3251200"/>
          </a:xfrm>
          <a:prstGeom prst="rect">
            <a:avLst/>
          </a:prstGeom>
        </p:spPr>
      </p:pic>
      <p:cxnSp>
        <p:nvCxnSpPr>
          <p:cNvPr id="5" name="Straight Arrow Connector 4"/>
          <p:cNvCxnSpPr>
            <a:cxnSpLocks/>
          </p:cNvCxnSpPr>
          <p:nvPr/>
        </p:nvCxnSpPr>
        <p:spPr>
          <a:xfrm>
            <a:off x="1827212" y="1997456"/>
            <a:ext cx="117712" cy="6695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53377" y="1606716"/>
            <a:ext cx="404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First convolutional layer depth: 6</a:t>
            </a:r>
          </a:p>
        </p:txBody>
      </p:sp>
      <p:sp>
        <p:nvSpPr>
          <p:cNvPr id="8" name="Left Brace 7"/>
          <p:cNvSpPr/>
          <p:nvPr/>
        </p:nvSpPr>
        <p:spPr>
          <a:xfrm rot="18900000">
            <a:off x="2177685" y="2549951"/>
            <a:ext cx="283793" cy="893312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ea typeface="Helvetica Neue" panose="02000503000000020004" pitchFamily="2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6063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7293" y="293330"/>
            <a:ext cx="11331458" cy="1397866"/>
          </a:xfrm>
        </p:spPr>
        <p:txBody>
          <a:bodyPr/>
          <a:lstStyle/>
          <a:p>
            <a:r>
              <a:rPr lang="en-US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Network diagram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012" y="2068442"/>
            <a:ext cx="10548020" cy="3011558"/>
          </a:xfrm>
          <a:prstGeom prst="rect">
            <a:avLst/>
          </a:prstGeom>
        </p:spPr>
      </p:pic>
      <p:cxnSp>
        <p:nvCxnSpPr>
          <p:cNvPr id="5" name="Straight Arrow Connector 4"/>
          <p:cNvCxnSpPr>
            <a:cxnSpLocks/>
          </p:cNvCxnSpPr>
          <p:nvPr/>
        </p:nvCxnSpPr>
        <p:spPr>
          <a:xfrm>
            <a:off x="4458612" y="2282428"/>
            <a:ext cx="492798" cy="5859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37190" y="1865701"/>
            <a:ext cx="2566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Pooling: 2x2, stride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98612" y="5562600"/>
            <a:ext cx="10145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Note: in the paper, the model uses a more complex parameter based pooling operation.</a:t>
            </a:r>
          </a:p>
          <a:p>
            <a:r>
              <a:rPr lang="en-US" dirty="0">
                <a:solidFill>
                  <a:srgbClr val="FF0000"/>
                </a:solidFill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      Max/average pooling turns out to work better in practice</a:t>
            </a:r>
          </a:p>
        </p:txBody>
      </p:sp>
    </p:spTree>
    <p:extLst>
      <p:ext uri="{BB962C8B-B14F-4D97-AF65-F5344CB8AC3E}">
        <p14:creationId xmlns:p14="http://schemas.microsoft.com/office/powerpoint/2010/main" val="10094142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Network diagram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982" y="2285999"/>
            <a:ext cx="10699050" cy="3054679"/>
          </a:xfrm>
          <a:prstGeom prst="rect">
            <a:avLst/>
          </a:prstGeom>
        </p:spPr>
      </p:pic>
      <p:cxnSp>
        <p:nvCxnSpPr>
          <p:cNvPr id="5" name="Straight Arrow Connector 4"/>
          <p:cNvCxnSpPr>
            <a:cxnSpLocks/>
          </p:cNvCxnSpPr>
          <p:nvPr/>
        </p:nvCxnSpPr>
        <p:spPr>
          <a:xfrm flipV="1">
            <a:off x="6443360" y="4514314"/>
            <a:ext cx="266700" cy="11750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256212" y="5668266"/>
            <a:ext cx="2139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Convolution size: 5x5</a:t>
            </a:r>
          </a:p>
        </p:txBody>
      </p:sp>
    </p:spTree>
    <p:extLst>
      <p:ext uri="{BB962C8B-B14F-4D97-AF65-F5344CB8AC3E}">
        <p14:creationId xmlns:p14="http://schemas.microsoft.com/office/powerpoint/2010/main" val="20467230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Network diagram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331" y="2372803"/>
            <a:ext cx="11209441" cy="32004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4675266" y="2273046"/>
            <a:ext cx="533400" cy="4826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152494" y="1805879"/>
            <a:ext cx="361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Second convolutional layer depth: 16</a:t>
            </a:r>
          </a:p>
        </p:txBody>
      </p:sp>
      <p:sp>
        <p:nvSpPr>
          <p:cNvPr id="8" name="Left Brace 7"/>
          <p:cNvSpPr/>
          <p:nvPr/>
        </p:nvSpPr>
        <p:spPr>
          <a:xfrm rot="18900000">
            <a:off x="5932769" y="2650160"/>
            <a:ext cx="323289" cy="2181982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ea typeface="Helvetica Neue" panose="02000503000000020004" pitchFamily="2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626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06508-1E15-B2C0-F772-0D556F2E3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Updating weights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A3F808-C1F8-5635-B15D-43F9978BC2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 algn="ctr">
                  <a:buNone/>
                </a:pPr>
                <a:r>
                  <a:rPr lang="en-GB" dirty="0"/>
                  <a:t>The simplest way weights can be update is using following equations:</a:t>
                </a:r>
              </a:p>
              <a:p>
                <a:pPr marL="0" indent="0" algn="ctr">
                  <a:buNone/>
                </a:pPr>
                <a:endParaRPr lang="en-US" i="1" dirty="0">
                  <a:latin typeface="Cambria Math" panose="02040503050406030204" pitchFamily="18" charset="0"/>
                  <a:ea typeface="Euphemia" charset="0"/>
                  <a:cs typeface="Euphemia" charset="0"/>
                </a:endParaRPr>
              </a:p>
              <a:p>
                <a:pPr marL="0" indent="0">
                  <a:buNone/>
                </a:pPr>
                <a:r>
                  <a:rPr lang="en-US" i="1" dirty="0">
                    <a:latin typeface="Cambria Math" panose="02040503050406030204" pitchFamily="18" charset="0"/>
                    <a:ea typeface="Euphemia" charset="0"/>
                    <a:cs typeface="Euphemia" charset="0"/>
                  </a:rPr>
                  <a:t>                                  Step 1: Start with a set of random weights</a:t>
                </a:r>
              </a:p>
              <a:p>
                <a:pPr marL="0" indent="0">
                  <a:buNone/>
                </a:pPr>
                <a:r>
                  <a:rPr lang="en-US" i="1" dirty="0">
                    <a:latin typeface="Cambria Math" panose="02040503050406030204" pitchFamily="18" charset="0"/>
                    <a:ea typeface="Euphemia" charset="0"/>
                    <a:cs typeface="Euphemia" charset="0"/>
                  </a:rPr>
                  <a:t>		       Step 2: do</a:t>
                </a:r>
              </a:p>
              <a:p>
                <a:pPr marL="0" indent="0">
                  <a:buNone/>
                </a:pPr>
                <a:r>
                  <a:rPr lang="en-US" i="1" dirty="0">
                    <a:latin typeface="Cambria Math" panose="02040503050406030204" pitchFamily="18" charset="0"/>
                    <a:ea typeface="Euphemia" charset="0"/>
                    <a:cs typeface="Euphemia" charset="0"/>
                  </a:rPr>
                  <a:t>                                      {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Euphemia" charset="0"/>
                              <a:cs typeface="Euphemia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Euphemia" charset="0"/>
                              <a:cs typeface="Euphemia" charset="0"/>
                            </a:rPr>
                            <m:t>𝑊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Euphemia" charset="0"/>
                              <a:cs typeface="Euphemia" charset="0"/>
                            </a:rPr>
                            <m:t>(3)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  <a:ea typeface="Euphemia" charset="0"/>
                          <a:cs typeface="Euphemia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Euphemia" charset="0"/>
                              <a:cs typeface="Euphemia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Euphemia" charset="0"/>
                              <a:cs typeface="Euphemia" charset="0"/>
                            </a:rPr>
                            <m:t>𝑊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Euphemia" charset="0"/>
                              <a:cs typeface="Euphemia" charset="0"/>
                            </a:rPr>
                            <m:t>(3)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  <a:ea typeface="Euphemia" charset="0"/>
                          <a:cs typeface="Euphemia" charset="0"/>
                        </a:rPr>
                        <m:t> −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phemia" charset="0"/>
                        </a:rPr>
                        <m:t>𝜂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  <a:ea typeface="Euphemia" charset="0"/>
                              <a:cs typeface="Euphemia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Euphemia" charset="0"/>
                              <a:cs typeface="Euphemia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  <a:ea typeface="Euphemia" charset="0"/>
                              <a:cs typeface="Euphemia" charset="0"/>
                            </a:rPr>
                            <m:t>𝐽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Euphemia" charset="0"/>
                              <a:cs typeface="Euphemia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Euphemia" charset="0"/>
                                  <a:cs typeface="Euphemia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Euphemia" charset="0"/>
                                  <a:cs typeface="Euphemia" charset="0"/>
                                </a:rPr>
                                <m:t>𝑊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Euphemia" charset="0"/>
                                      <a:cs typeface="Euphemia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Euphemia" charset="0"/>
                                      <a:cs typeface="Euphemia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GB" dirty="0">
                  <a:ea typeface="Euphemia" charset="0"/>
                  <a:cs typeface="Euphemia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Euphemia" charset="0"/>
                              <a:cs typeface="Euphemia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Euphemia" charset="0"/>
                              <a:cs typeface="Euphemia" charset="0"/>
                            </a:rPr>
                            <m:t>𝑊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Euphemia" charset="0"/>
                              <a:cs typeface="Euphemia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Euphemia" charset="0"/>
                              <a:cs typeface="Euphemia" charset="0"/>
                            </a:rPr>
                            <m:t>2</m:t>
                          </m:r>
                          <m:r>
                            <a:rPr lang="en-US" i="1">
                              <a:latin typeface="Cambria Math" charset="0"/>
                              <a:ea typeface="Euphemia" charset="0"/>
                              <a:cs typeface="Euphemia" charset="0"/>
                            </a:rPr>
                            <m:t>)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  <a:ea typeface="Euphemia" charset="0"/>
                          <a:cs typeface="Euphemia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Euphemia" charset="0"/>
                              <a:cs typeface="Euphemia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Euphemia" charset="0"/>
                              <a:cs typeface="Euphemia" charset="0"/>
                            </a:rPr>
                            <m:t>𝑊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Euphemia" charset="0"/>
                              <a:cs typeface="Euphemia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Euphemia" charset="0"/>
                              <a:cs typeface="Euphemia" charset="0"/>
                            </a:rPr>
                            <m:t>2</m:t>
                          </m:r>
                          <m:r>
                            <a:rPr lang="en-US" i="1">
                              <a:latin typeface="Cambria Math" charset="0"/>
                              <a:ea typeface="Euphemia" charset="0"/>
                              <a:cs typeface="Euphemia" charset="0"/>
                            </a:rPr>
                            <m:t>)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  <a:ea typeface="Euphemia" charset="0"/>
                          <a:cs typeface="Euphemia" charset="0"/>
                        </a:rPr>
                        <m:t> −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phemia" charset="0"/>
                        </a:rPr>
                        <m:t>𝜂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  <a:ea typeface="Euphemia" charset="0"/>
                              <a:cs typeface="Euphemia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Euphemia" charset="0"/>
                              <a:cs typeface="Euphemia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  <a:ea typeface="Euphemia" charset="0"/>
                              <a:cs typeface="Euphemia" charset="0"/>
                            </a:rPr>
                            <m:t>𝐽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Euphemia" charset="0"/>
                              <a:cs typeface="Euphemia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Euphemia" charset="0"/>
                                  <a:cs typeface="Euphemia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Euphemia" charset="0"/>
                                  <a:cs typeface="Euphemia" charset="0"/>
                                </a:rPr>
                                <m:t>𝑊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Euphemia" charset="0"/>
                                      <a:cs typeface="Euphemia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Euphemia" charset="0"/>
                                      <a:cs typeface="Euphemia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GB" dirty="0">
                  <a:ea typeface="Euphemia" charset="0"/>
                  <a:cs typeface="Euphemia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Euphemia" charset="0"/>
                              <a:cs typeface="Euphemia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Euphemia" charset="0"/>
                              <a:cs typeface="Euphemia" charset="0"/>
                            </a:rPr>
                            <m:t>𝑊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Euphemia" charset="0"/>
                              <a:cs typeface="Euphemia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Euphemia" charset="0"/>
                              <a:cs typeface="Euphemia" charset="0"/>
                            </a:rPr>
                            <m:t>1</m:t>
                          </m:r>
                          <m:r>
                            <a:rPr lang="en-US" i="1">
                              <a:latin typeface="Cambria Math" charset="0"/>
                              <a:ea typeface="Euphemia" charset="0"/>
                              <a:cs typeface="Euphemia" charset="0"/>
                            </a:rPr>
                            <m:t>)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  <a:ea typeface="Euphemia" charset="0"/>
                          <a:cs typeface="Euphemia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Euphemia" charset="0"/>
                              <a:cs typeface="Euphemia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Euphemia" charset="0"/>
                              <a:cs typeface="Euphemia" charset="0"/>
                            </a:rPr>
                            <m:t>𝑊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Euphemia" charset="0"/>
                              <a:cs typeface="Euphemia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Euphemia" charset="0"/>
                              <a:cs typeface="Euphemia" charset="0"/>
                            </a:rPr>
                            <m:t>1</m:t>
                          </m:r>
                          <m:r>
                            <a:rPr lang="en-US" i="1">
                              <a:latin typeface="Cambria Math" charset="0"/>
                              <a:ea typeface="Euphemia" charset="0"/>
                              <a:cs typeface="Euphemia" charset="0"/>
                            </a:rPr>
                            <m:t>)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  <a:ea typeface="Euphemia" charset="0"/>
                          <a:cs typeface="Euphemia" charset="0"/>
                        </a:rPr>
                        <m:t> −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phemia" charset="0"/>
                        </a:rPr>
                        <m:t>𝜂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  <a:ea typeface="Euphemia" charset="0"/>
                              <a:cs typeface="Euphemia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Euphemia" charset="0"/>
                              <a:cs typeface="Euphemia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  <a:ea typeface="Euphemia" charset="0"/>
                              <a:cs typeface="Euphemia" charset="0"/>
                            </a:rPr>
                            <m:t>𝐽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Euphemia" charset="0"/>
                              <a:cs typeface="Euphemia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Euphemia" charset="0"/>
                                  <a:cs typeface="Euphemia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Euphemia" charset="0"/>
                                  <a:cs typeface="Euphemia" charset="0"/>
                                </a:rPr>
                                <m:t>𝑊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Euphemia" charset="0"/>
                                      <a:cs typeface="Euphemia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Euphemia" charset="0"/>
                                      <a:cs typeface="Euphemia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GB" dirty="0">
                  <a:ea typeface="Euphemia" charset="0"/>
                  <a:cs typeface="Euphemia" charset="0"/>
                </a:endParaRPr>
              </a:p>
              <a:p>
                <a:pPr marL="0" indent="0">
                  <a:buNone/>
                </a:pPr>
                <a:r>
                  <a:rPr lang="en-GB" dirty="0">
                    <a:ea typeface="Euphemia" charset="0"/>
                    <a:cs typeface="Euphemia" charset="0"/>
                  </a:rPr>
                  <a:t>                                   } </a:t>
                </a:r>
              </a:p>
              <a:p>
                <a:pPr marL="0" indent="0">
                  <a:buNone/>
                </a:pPr>
                <a:r>
                  <a:rPr lang="en-GB" dirty="0">
                    <a:ea typeface="Euphemia" charset="0"/>
                    <a:cs typeface="Euphemia" charset="0"/>
                  </a:rPr>
                  <a:t>                               Until (cost becomes very small/predictions are accurate) </a:t>
                </a:r>
              </a:p>
              <a:p>
                <a:pPr marL="0" indent="0" algn="ctr">
                  <a:buNone/>
                </a:pPr>
                <a:endParaRPr lang="en-GB" dirty="0"/>
              </a:p>
              <a:p>
                <a:pPr marL="0" indent="0" algn="ctr">
                  <a:buNone/>
                </a:pPr>
                <a:endParaRPr lang="en-GB" dirty="0"/>
              </a:p>
              <a:p>
                <a:pPr marL="0" indent="0" algn="ctr">
                  <a:buNone/>
                </a:pPr>
                <a:endParaRPr lang="en-GB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A3F808-C1F8-5635-B15D-43F9978BC2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7951CB4-8F8D-9985-28C7-043304CFC8A9}"/>
              </a:ext>
            </a:extLst>
          </p:cNvPr>
          <p:cNvSpPr txBox="1"/>
          <p:nvPr/>
        </p:nvSpPr>
        <p:spPr>
          <a:xfrm rot="20505368">
            <a:off x="7679864" y="3035846"/>
            <a:ext cx="2153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2700" b="1" dirty="0">
                <a:solidFill>
                  <a:srgbClr val="0070C0"/>
                </a:solidFill>
                <a:latin typeface="Calibri" panose="020F0502020204030204"/>
              </a:rPr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1862795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Network diagram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601" y="2314302"/>
            <a:ext cx="11743224" cy="33528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5989502" y="2063093"/>
            <a:ext cx="457198" cy="5556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884637" y="1581275"/>
            <a:ext cx="2119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Pooling: 2x2, stride 2</a:t>
            </a:r>
          </a:p>
        </p:txBody>
      </p:sp>
    </p:spTree>
    <p:extLst>
      <p:ext uri="{BB962C8B-B14F-4D97-AF65-F5344CB8AC3E}">
        <p14:creationId xmlns:p14="http://schemas.microsoft.com/office/powerpoint/2010/main" val="4409490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Network diagram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710" y="2286000"/>
            <a:ext cx="12010115" cy="3429000"/>
          </a:xfrm>
          <a:prstGeom prst="rect">
            <a:avLst/>
          </a:prstGeom>
        </p:spPr>
      </p:pic>
      <p:cxnSp>
        <p:nvCxnSpPr>
          <p:cNvPr id="5" name="Straight Arrow Connector 4"/>
          <p:cNvCxnSpPr>
            <a:cxnSpLocks/>
          </p:cNvCxnSpPr>
          <p:nvPr/>
        </p:nvCxnSpPr>
        <p:spPr>
          <a:xfrm>
            <a:off x="7313612" y="1748521"/>
            <a:ext cx="0" cy="11340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323012" y="1379189"/>
            <a:ext cx="290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Flatten from 5x5x16 to 400x1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F09ACD-7CF6-2D49-88DA-D10CB734B720}"/>
              </a:ext>
            </a:extLst>
          </p:cNvPr>
          <p:cNvCxnSpPr>
            <a:cxnSpLocks/>
          </p:cNvCxnSpPr>
          <p:nvPr/>
        </p:nvCxnSpPr>
        <p:spPr>
          <a:xfrm flipH="1">
            <a:off x="7753232" y="2280193"/>
            <a:ext cx="196956" cy="9059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4F0190E-9911-E644-9FDB-878F49C1FD33}"/>
              </a:ext>
            </a:extLst>
          </p:cNvPr>
          <p:cNvSpPr txBox="1"/>
          <p:nvPr/>
        </p:nvSpPr>
        <p:spPr>
          <a:xfrm>
            <a:off x="7446748" y="1910861"/>
            <a:ext cx="4261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Fully connected layer: from 400 to 120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E7C299-D450-D542-ACFA-5D65F6C77D75}"/>
              </a:ext>
            </a:extLst>
          </p:cNvPr>
          <p:cNvCxnSpPr/>
          <p:nvPr/>
        </p:nvCxnSpPr>
        <p:spPr>
          <a:xfrm flipH="1">
            <a:off x="8752494" y="2828384"/>
            <a:ext cx="76202" cy="5424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A149926-AA17-7D4E-B5A8-7F4F062E57BB}"/>
              </a:ext>
            </a:extLst>
          </p:cNvPr>
          <p:cNvSpPr txBox="1"/>
          <p:nvPr/>
        </p:nvSpPr>
        <p:spPr>
          <a:xfrm>
            <a:off x="8232631" y="2409424"/>
            <a:ext cx="400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Fully connected layer: from 84 to 10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73F421-BFF2-B040-8088-27A932829760}"/>
              </a:ext>
            </a:extLst>
          </p:cNvPr>
          <p:cNvCxnSpPr/>
          <p:nvPr/>
        </p:nvCxnSpPr>
        <p:spPr>
          <a:xfrm flipH="1" flipV="1">
            <a:off x="10769337" y="4807588"/>
            <a:ext cx="152400" cy="6250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35511C5-378B-694F-961D-D657FCB537C9}"/>
              </a:ext>
            </a:extLst>
          </p:cNvPr>
          <p:cNvSpPr txBox="1"/>
          <p:nvPr/>
        </p:nvSpPr>
        <p:spPr>
          <a:xfrm>
            <a:off x="10324400" y="5469092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Softmax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52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Table description of LeNet-5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3464772"/>
              </p:ext>
            </p:extLst>
          </p:nvPr>
        </p:nvGraphicFramePr>
        <p:xfrm>
          <a:off x="838200" y="1825625"/>
          <a:ext cx="10512426" cy="29667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256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6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Layer Name</a:t>
                      </a:r>
                    </a:p>
                  </a:txBody>
                  <a:tcPr marL="98266" marR="98266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Parameters</a:t>
                      </a:r>
                    </a:p>
                  </a:txBody>
                  <a:tcPr marL="98266" marR="9826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1.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Convolution</a:t>
                      </a:r>
                    </a:p>
                  </a:txBody>
                  <a:tcPr marL="98266" marR="98266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5x5,</a:t>
                      </a:r>
                      <a:r>
                        <a:rPr lang="en-US" baseline="0" dirty="0"/>
                        <a:t> stride 1, padding 2 (‘SAME’)</a:t>
                      </a:r>
                      <a:endParaRPr lang="en-US" dirty="0"/>
                    </a:p>
                  </a:txBody>
                  <a:tcPr marL="98266" marR="9826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2. Max</a:t>
                      </a:r>
                      <a:r>
                        <a:rPr lang="en-US" baseline="0" dirty="0"/>
                        <a:t> Pool</a:t>
                      </a:r>
                      <a:endParaRPr lang="en-US" dirty="0"/>
                    </a:p>
                  </a:txBody>
                  <a:tcPr marL="98266" marR="98266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2x2, stride</a:t>
                      </a:r>
                      <a:r>
                        <a:rPr lang="en-US" baseline="0" dirty="0"/>
                        <a:t> 2</a:t>
                      </a:r>
                      <a:endParaRPr lang="en-US" dirty="0"/>
                    </a:p>
                  </a:txBody>
                  <a:tcPr marL="98266" marR="9826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3. Convolution</a:t>
                      </a:r>
                    </a:p>
                  </a:txBody>
                  <a:tcPr marL="98266" marR="98266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5x5, stride 1, padding 2</a:t>
                      </a:r>
                      <a:r>
                        <a:rPr lang="en-US" baseline="0" dirty="0"/>
                        <a:t> (‘SAME’)</a:t>
                      </a:r>
                      <a:endParaRPr lang="en-US" dirty="0"/>
                    </a:p>
                  </a:txBody>
                  <a:tcPr marL="98266" marR="9826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4. Max Pool</a:t>
                      </a:r>
                    </a:p>
                  </a:txBody>
                  <a:tcPr marL="98266" marR="98266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2x2, stride 2</a:t>
                      </a:r>
                    </a:p>
                  </a:txBody>
                  <a:tcPr marL="98266" marR="9826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5. Fully connected (</a:t>
                      </a:r>
                      <a:r>
                        <a:rPr lang="en-US" dirty="0" err="1"/>
                        <a:t>ReLU</a:t>
                      </a:r>
                      <a:r>
                        <a:rPr lang="en-US" dirty="0"/>
                        <a:t>)</a:t>
                      </a:r>
                    </a:p>
                  </a:txBody>
                  <a:tcPr marL="98266" marR="98266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Depth: 120</a:t>
                      </a:r>
                    </a:p>
                  </a:txBody>
                  <a:tcPr marL="98266" marR="9826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6.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Fully connected (</a:t>
                      </a:r>
                      <a:r>
                        <a:rPr lang="en-US" dirty="0" err="1"/>
                        <a:t>ReLU</a:t>
                      </a:r>
                      <a:r>
                        <a:rPr lang="en-US" dirty="0"/>
                        <a:t>)</a:t>
                      </a:r>
                    </a:p>
                  </a:txBody>
                  <a:tcPr marL="98266" marR="98266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Depth: 84</a:t>
                      </a:r>
                    </a:p>
                  </a:txBody>
                  <a:tcPr marL="98266" marR="9826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7.</a:t>
                      </a:r>
                      <a:r>
                        <a:rPr lang="en-US" baseline="0" dirty="0"/>
                        <a:t> Output (fully connected </a:t>
                      </a:r>
                      <a:r>
                        <a:rPr lang="en-US" baseline="0" dirty="0" err="1"/>
                        <a:t>ReLU</a:t>
                      </a:r>
                      <a:r>
                        <a:rPr lang="en-US" baseline="0" dirty="0"/>
                        <a:t>)</a:t>
                      </a:r>
                      <a:endParaRPr lang="en-US" dirty="0"/>
                    </a:p>
                  </a:txBody>
                  <a:tcPr marL="98266" marR="98266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Depth: 10</a:t>
                      </a:r>
                    </a:p>
                  </a:txBody>
                  <a:tcPr marL="98266" marR="98266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81032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85109D-FE43-A444-8CD8-324C97B785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3412" y="3524340"/>
            <a:ext cx="6286500" cy="33650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FE1BA1-716A-0940-9B9A-F98EBA62E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6A5F4-74E5-DD4D-ABD8-82C733005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 What is a CNN?</a:t>
            </a:r>
          </a:p>
          <a:p>
            <a:r>
              <a:rPr lang="en-US" sz="36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 Components of a CNN</a:t>
            </a:r>
          </a:p>
          <a:p>
            <a:r>
              <a:rPr lang="en-US" sz="36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 </a:t>
            </a:r>
            <a:r>
              <a:rPr lang="en-US" sz="3600" dirty="0" err="1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LeNet</a:t>
            </a:r>
            <a:r>
              <a:rPr lang="en-US" sz="36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 Architecture </a:t>
            </a:r>
          </a:p>
          <a:p>
            <a:endParaRPr lang="en-US" sz="3600" dirty="0">
              <a:latin typeface="Calibri Light" panose="020F0302020204030204" pitchFamily="34" charset="0"/>
              <a:ea typeface="Helvetica Neue" panose="02000503000000020004" pitchFamily="2" charset="0"/>
              <a:cs typeface="Calibri Light" panose="020F0302020204030204" pitchFamily="34" charset="0"/>
            </a:endParaRPr>
          </a:p>
          <a:p>
            <a:r>
              <a:rPr lang="en-US" sz="36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CNN useful for images! </a:t>
            </a:r>
          </a:p>
        </p:txBody>
      </p:sp>
    </p:spTree>
    <p:extLst>
      <p:ext uri="{BB962C8B-B14F-4D97-AF65-F5344CB8AC3E}">
        <p14:creationId xmlns:p14="http://schemas.microsoft.com/office/powerpoint/2010/main" val="30099216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Interactive Kernel Demonstration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979612" y="3200400"/>
            <a:ext cx="75614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  <a:hlinkClick r:id="rId3"/>
              </a:rPr>
              <a:t>http://</a:t>
            </a:r>
            <a:r>
              <a:rPr lang="en-US" sz="4000" dirty="0" err="1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  <a:hlinkClick r:id="rId3"/>
              </a:rPr>
              <a:t>setosa.io</a:t>
            </a:r>
            <a:r>
              <a:rPr lang="en-US" sz="400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  <a:hlinkClick r:id="rId3"/>
              </a:rPr>
              <a:t>/</a:t>
            </a:r>
            <a:r>
              <a:rPr lang="en-US" sz="4000" dirty="0" err="1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  <a:hlinkClick r:id="rId3"/>
              </a:rPr>
              <a:t>ev</a:t>
            </a:r>
            <a:r>
              <a:rPr lang="en-US" sz="400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  <a:hlinkClick r:id="rId3"/>
              </a:rPr>
              <a:t>/image-kernels/</a:t>
            </a:r>
            <a:endParaRPr lang="en-US" sz="4000" dirty="0">
              <a:solidFill>
                <a:schemeClr val="accent4">
                  <a:lumMod val="50000"/>
                </a:schemeClr>
              </a:solidFill>
              <a:latin typeface="Calibri Light" panose="020F0302020204030204" pitchFamily="34" charset="0"/>
              <a:ea typeface="Helvetica Neue" panose="02000503000000020004" pitchFamily="2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923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Additional convolution operation resource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3436" y="1600200"/>
            <a:ext cx="9782801" cy="17526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Andrej </a:t>
            </a:r>
            <a:r>
              <a:rPr lang="en-US" dirty="0" err="1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Karpathy’s</a:t>
            </a:r>
            <a:r>
              <a:rPr lang="en-US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 convolutional network website</a:t>
            </a:r>
          </a:p>
          <a:p>
            <a:r>
              <a:rPr lang="en-US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Created for Stanford’s CS231n course</a:t>
            </a:r>
          </a:p>
        </p:txBody>
      </p:sp>
      <p:sp>
        <p:nvSpPr>
          <p:cNvPr id="4" name="Rectangle 3"/>
          <p:cNvSpPr/>
          <p:nvPr/>
        </p:nvSpPr>
        <p:spPr>
          <a:xfrm>
            <a:off x="1779028" y="3352800"/>
            <a:ext cx="81805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  <a:hlinkClick r:id="rId2"/>
              </a:rPr>
              <a:t>http://cs231n.github.io/convolutional-networks/</a:t>
            </a:r>
            <a:endParaRPr lang="en-US" sz="3200" dirty="0">
              <a:latin typeface="Calibri Light" panose="020F0302020204030204" pitchFamily="34" charset="0"/>
              <a:ea typeface="Helvetica Neue" panose="02000503000000020004" pitchFamily="2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668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DAAB2-3AE2-6189-F4F6-27F442889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5A57B-46FF-24CF-342F-97854E28E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GB" sz="4800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GB" sz="4800" dirty="0">
                <a:solidFill>
                  <a:srgbClr val="FF0000"/>
                </a:solidFill>
              </a:rPr>
              <a:t>Convolution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756281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ea typeface="Helvetica Neue" panose="02000503000000020004" pitchFamily="2" charset="0"/>
                <a:cs typeface="Calibri Light" panose="020F0302020204030204" pitchFamily="34" charset="0"/>
              </a:rPr>
              <a:t>MLP for MNIST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2E5F0A-8F97-56B8-AF48-CD1CEDC85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812" y="3352800"/>
            <a:ext cx="5511139" cy="3213894"/>
          </a:xfrm>
          <a:prstGeom prst="rect">
            <a:avLst/>
          </a:prstGeom>
        </p:spPr>
      </p:pic>
      <p:pic>
        <p:nvPicPr>
          <p:cNvPr id="1028" name="Picture 4" descr="Visualization">
            <a:extLst>
              <a:ext uri="{FF2B5EF4-FFF2-40B4-BE49-F238E27FC236}">
                <a16:creationId xmlns:a16="http://schemas.microsoft.com/office/drawing/2014/main" id="{C078AE09-6F76-4948-FBB2-1CC592D62E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657" y="2529074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743C08-B7C2-0ABE-20B0-A7A6DEBE44CC}"/>
              </a:ext>
            </a:extLst>
          </p:cNvPr>
          <p:cNvSpPr txBox="1"/>
          <p:nvPr/>
        </p:nvSpPr>
        <p:spPr>
          <a:xfrm>
            <a:off x="2970212" y="1600200"/>
            <a:ext cx="7086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0070C0"/>
                </a:solidFill>
                <a:latin typeface="+mj-lt"/>
              </a:rPr>
              <a:t>Very High accuracy using MLP</a:t>
            </a:r>
          </a:p>
        </p:txBody>
      </p:sp>
    </p:spTree>
    <p:extLst>
      <p:ext uri="{BB962C8B-B14F-4D97-AF65-F5344CB8AC3E}">
        <p14:creationId xmlns:p14="http://schemas.microsoft.com/office/powerpoint/2010/main" val="790788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705926-D3B6-7445-9993-C445E4978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212" y="365126"/>
            <a:ext cx="4864231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Any problem?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Clean images</a:t>
            </a:r>
          </a:p>
          <a:p>
            <a:r>
              <a:rPr lang="en-US" sz="40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Numbers are:</a:t>
            </a:r>
          </a:p>
          <a:p>
            <a:pPr lvl="1"/>
            <a:r>
              <a:rPr lang="en-US" sz="36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Centered</a:t>
            </a:r>
          </a:p>
          <a:p>
            <a:pPr lvl="1"/>
            <a:r>
              <a:rPr lang="en-US" sz="36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Approximately same size</a:t>
            </a:r>
            <a:endParaRPr lang="en-US" sz="4000" dirty="0">
              <a:latin typeface="Calibri Light" panose="020F0302020204030204" pitchFamily="34" charset="0"/>
              <a:ea typeface="Helvetica Neue" panose="02000503000000020004" pitchFamily="2" charset="0"/>
              <a:cs typeface="Calibri Light" panose="020F0302020204030204" pitchFamily="34" charset="0"/>
            </a:endParaRPr>
          </a:p>
          <a:p>
            <a:r>
              <a:rPr lang="en-US" sz="4000" dirty="0">
                <a:latin typeface="Calibri Light" panose="020F0302020204030204" pitchFamily="34" charset="0"/>
                <a:ea typeface="Helvetica Neue" panose="02000503000000020004" pitchFamily="2" charset="0"/>
                <a:cs typeface="Calibri Light" panose="020F0302020204030204" pitchFamily="34" charset="0"/>
              </a:rPr>
              <a:t>Image only has number in it - background is black</a:t>
            </a:r>
          </a:p>
        </p:txBody>
      </p:sp>
    </p:spTree>
    <p:extLst>
      <p:ext uri="{BB962C8B-B14F-4D97-AF65-F5344CB8AC3E}">
        <p14:creationId xmlns:p14="http://schemas.microsoft.com/office/powerpoint/2010/main" val="202529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Helvetica Neue" panose="02000503000000020004" pitchFamily="2" charset="0"/>
                <a:cs typeface="Calibri Light" panose="020F0302020204030204" pitchFamily="34" charset="0"/>
              </a:rPr>
              <a:t>Problem 1: Translation invariance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3436" y="1600200"/>
            <a:ext cx="9911176" cy="18288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j-lt"/>
                <a:ea typeface="Helvetica Neue" panose="02000503000000020004" pitchFamily="2" charset="0"/>
                <a:cs typeface="Calibri Light" panose="020F0302020204030204" pitchFamily="34" charset="0"/>
              </a:rPr>
              <a:t>If we translate the input, the model breaks down</a:t>
            </a:r>
          </a:p>
          <a:p>
            <a:pPr lvl="1"/>
            <a:r>
              <a:rPr lang="en-US" sz="2400" dirty="0">
                <a:latin typeface="+mj-lt"/>
                <a:ea typeface="Helvetica Neue" panose="02000503000000020004" pitchFamily="2" charset="0"/>
                <a:cs typeface="Calibri Light" panose="020F0302020204030204" pitchFamily="34" charset="0"/>
              </a:rPr>
              <a:t>We need to train (and test) models on translated data for more realistic scenario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4412" y="3429000"/>
            <a:ext cx="3086100" cy="3060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3612" y="3408417"/>
            <a:ext cx="3086100" cy="30734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484812" y="4953000"/>
            <a:ext cx="16002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028408"/>
      </p:ext>
    </p:extLst>
  </p:cSld>
  <p:clrMapOvr>
    <a:masterClrMapping/>
  </p:clrMapOvr>
</p:sld>
</file>

<file path=ppt/theme/theme1.xml><?xml version="1.0" encoding="utf-8"?>
<a:theme xmlns:a="http://schemas.openxmlformats.org/drawingml/2006/main" name="ARU_cus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F449C903-DC30-BF40-9B6A-54EE4380550D}" vid="{DC2EB91E-1383-184E-9549-3F5F903734CA}"/>
    </a:ext>
  </a:extLst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ARU_cus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F449C903-DC30-BF40-9B6A-54EE4380550D}" vid="{DC2EB91E-1383-184E-9549-3F5F903734CA}"/>
    </a:ext>
  </a:extLst>
</a:theme>
</file>

<file path=ppt/theme/theme6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20C675A-9AD3-40BB-AC57-0E9EFA3E4FB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ARU_custom</Template>
  <TotalTime>0</TotalTime>
  <Words>1832</Words>
  <Application>Microsoft Office PowerPoint</Application>
  <PresentationFormat>Custom</PresentationFormat>
  <Paragraphs>432</Paragraphs>
  <Slides>55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55</vt:i4>
      </vt:variant>
    </vt:vector>
  </HeadingPairs>
  <TitlesOfParts>
    <vt:vector size="66" baseType="lpstr">
      <vt:lpstr>Arial</vt:lpstr>
      <vt:lpstr>Calibri</vt:lpstr>
      <vt:lpstr>Calibri Light</vt:lpstr>
      <vt:lpstr>Cambria Math</vt:lpstr>
      <vt:lpstr>Consolas</vt:lpstr>
      <vt:lpstr>Euphemia</vt:lpstr>
      <vt:lpstr>ARU_custom</vt:lpstr>
      <vt:lpstr>2_Custom Design</vt:lpstr>
      <vt:lpstr>Custom Design</vt:lpstr>
      <vt:lpstr>1_Office Theme</vt:lpstr>
      <vt:lpstr>1_ARU_custom</vt:lpstr>
      <vt:lpstr>Introduction to  Convolutional Neural Networks    Slides adapted from - Dr. Lakshmi Babu-Saheer</vt:lpstr>
      <vt:lpstr>Summary</vt:lpstr>
      <vt:lpstr>What did you Learn till now? </vt:lpstr>
      <vt:lpstr>Artificial Neural Network: Multi-Layer Perceptron</vt:lpstr>
      <vt:lpstr>Updating weights </vt:lpstr>
      <vt:lpstr>PowerPoint Presentation</vt:lpstr>
      <vt:lpstr>MLP for MNIST data</vt:lpstr>
      <vt:lpstr>Any problem?</vt:lpstr>
      <vt:lpstr>Problem 1: Translation invariance</vt:lpstr>
      <vt:lpstr>Problem 2: Huge number of parameters</vt:lpstr>
      <vt:lpstr>Convolutional Neural Networks</vt:lpstr>
      <vt:lpstr>PowerPoint Presentation</vt:lpstr>
      <vt:lpstr>Convolution operation</vt:lpstr>
      <vt:lpstr>What are kernels?</vt:lpstr>
      <vt:lpstr>Example: 3x3</vt:lpstr>
      <vt:lpstr>Example: 3x3</vt:lpstr>
      <vt:lpstr>Example: 3x3</vt:lpstr>
      <vt:lpstr>Example: 3x3</vt:lpstr>
      <vt:lpstr>Example: 3x3</vt:lpstr>
      <vt:lpstr>Example: 3x3</vt:lpstr>
      <vt:lpstr>Here’s what the process looks like over a larger input:</vt:lpstr>
      <vt:lpstr>Convolutional Neural Networks</vt:lpstr>
      <vt:lpstr>Convolution operation in N-Dimension!</vt:lpstr>
      <vt:lpstr>Convolution settings - Height and width</vt:lpstr>
      <vt:lpstr>Stride</vt:lpstr>
      <vt:lpstr>Stride 2 convolution – Find output?</vt:lpstr>
      <vt:lpstr>Padding</vt:lpstr>
      <vt:lpstr>Padding</vt:lpstr>
      <vt:lpstr>How much padding?</vt:lpstr>
      <vt:lpstr>Padding: Activity</vt:lpstr>
      <vt:lpstr>Depth – Number of Output Channels</vt:lpstr>
      <vt:lpstr>Output channels: 2 (Same layer output)</vt:lpstr>
      <vt:lpstr>Multi-dimensional Kernels</vt:lpstr>
      <vt:lpstr>Remember – applying activation function at the end</vt:lpstr>
      <vt:lpstr>PowerPoint Presentation</vt:lpstr>
      <vt:lpstr>Pooling</vt:lpstr>
      <vt:lpstr>Max pooling</vt:lpstr>
      <vt:lpstr>Average pooling</vt:lpstr>
      <vt:lpstr>Global pooling</vt:lpstr>
      <vt:lpstr>PowerPoint Presentation</vt:lpstr>
      <vt:lpstr>Convolutional Neural Networks</vt:lpstr>
      <vt:lpstr>LeNet – Based on Convolution</vt:lpstr>
      <vt:lpstr>Network diagram</vt:lpstr>
      <vt:lpstr>Network diagram</vt:lpstr>
      <vt:lpstr>Network diagram</vt:lpstr>
      <vt:lpstr>Network diagram</vt:lpstr>
      <vt:lpstr>Network diagram</vt:lpstr>
      <vt:lpstr>Network diagram</vt:lpstr>
      <vt:lpstr>Network diagram</vt:lpstr>
      <vt:lpstr>Network diagram</vt:lpstr>
      <vt:lpstr>Network diagram</vt:lpstr>
      <vt:lpstr>Table description of LeNet-5</vt:lpstr>
      <vt:lpstr>Summary</vt:lpstr>
      <vt:lpstr>Interactive Kernel Demonstration</vt:lpstr>
      <vt:lpstr>Additional convolution operation resource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CTPClassification=CTP_NT</cp:keywords>
  <cp:lastModifiedBy/>
  <cp:revision>1</cp:revision>
  <dcterms:created xsi:type="dcterms:W3CDTF">2017-02-08T03:57:32Z</dcterms:created>
  <dcterms:modified xsi:type="dcterms:W3CDTF">2023-10-25T22:21:20Z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TC027879479991</vt:lpwstr>
  </property>
  <property fmtid="{D5CDD505-2E9C-101B-9397-08002B2CF9AE}" pid="3" name="TitusGUID">
    <vt:lpwstr>a11b66bc-d94e-4ee7-b6e8-f38fefdafa62</vt:lpwstr>
  </property>
  <property fmtid="{D5CDD505-2E9C-101B-9397-08002B2CF9AE}" pid="4" name="CTP_TimeStamp">
    <vt:lpwstr>2018-01-26 01:17:45Z</vt:lpwstr>
  </property>
  <property fmtid="{D5CDD505-2E9C-101B-9397-08002B2CF9AE}" pid="5" name="CTP_BU">
    <vt:lpwstr>NA</vt:lpwstr>
  </property>
  <property fmtid="{D5CDD505-2E9C-101B-9397-08002B2CF9AE}" pid="6" name="CTP_IDSID">
    <vt:lpwstr>NA</vt:lpwstr>
  </property>
  <property fmtid="{D5CDD505-2E9C-101B-9397-08002B2CF9AE}" pid="7" name="CTP_WWID">
    <vt:lpwstr>NA</vt:lpwstr>
  </property>
  <property fmtid="{D5CDD505-2E9C-101B-9397-08002B2CF9AE}" pid="8" name="CTPClassification">
    <vt:lpwstr>CTP_NT</vt:lpwstr>
  </property>
</Properties>
</file>